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2" r:id="rId2"/>
    <p:sldId id="294" r:id="rId3"/>
    <p:sldId id="257" r:id="rId4"/>
    <p:sldId id="295" r:id="rId5"/>
    <p:sldId id="258" r:id="rId6"/>
    <p:sldId id="260" r:id="rId7"/>
    <p:sldId id="261" r:id="rId8"/>
    <p:sldId id="29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97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8" r:id="rId36"/>
    <p:sldId id="290" r:id="rId37"/>
    <p:sldId id="300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D7E62-AC5C-41F0-BFBC-B40E6155BEFB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140D4-F223-49D4-A579-6C0A466A2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6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C41E-5061-449A-8EAC-18E08FC1F5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9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C41E-5061-449A-8EAC-18E08FC1F53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DC112-F09F-4B0E-99B1-659D5BAEE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9EE410-E9C6-426D-AB2A-3D1CB036F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F60BD4-8647-45F0-8F5F-0821BB9F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375-E271-4C29-923F-72CCC7FC16D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9C52A2-B73E-46F1-BA6D-7521504D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9DDD5-CD00-4215-97D3-0FAD05F5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866F-54BD-4AFC-9819-755CE87EE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9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6586A-B194-4C59-B95E-6C1C3AA3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0C94C3-537E-4EA8-92D8-F4E2D8801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026E61-4704-4769-8C51-F08B745F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375-E271-4C29-923F-72CCC7FC16D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10E1A-2517-40C2-9926-F5581182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022CEF-DEDE-49C4-B90E-4B788B55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866F-54BD-4AFC-9819-755CE87EE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8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E3A338-D68B-48A1-9685-AC2E06FBD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19D091-7421-4E25-828E-684B475C1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64EC9-6BB9-46B8-B5FF-478A72B8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375-E271-4C29-923F-72CCC7FC16D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1F5E4-2309-45C3-8B51-13317D44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4B8ABA-9D2D-4E2C-A191-76C346B6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866F-54BD-4AFC-9819-755CE87EE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5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6334" y="2654446"/>
            <a:ext cx="10439332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lang="ru-RU" smtClean="0"/>
              <a:pPr marL="25400">
                <a:lnSpc>
                  <a:spcPts val="165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14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015EA-CEA0-4B27-861E-A04147F2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ACFD4C-DB18-466A-8DA0-658447A6F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E1305-E696-4593-87CB-29E3E3815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375-E271-4C29-923F-72CCC7FC16D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E0F5FB-2AB8-4B91-A195-B59051A5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7976B4-3B03-46F3-8E3A-D68D75E3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866F-54BD-4AFC-9819-755CE87EE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5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5A6B1-5BB8-4702-B530-58E4F8CF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6C02AC-6C32-42DE-BE05-E63B55E98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4AAC2-51A7-41BC-B835-93C156AD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375-E271-4C29-923F-72CCC7FC16D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3CAA15-3117-4F04-AD12-1820A149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BC2803-931F-4BBC-891F-23E6946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866F-54BD-4AFC-9819-755CE87EE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0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72164-7887-4154-A700-16EA77B0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63172-4784-4C22-A2C6-0535F3D69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B4CC48-975E-4CA3-943E-9FD6571EA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920D9-3C27-4012-86EA-CF461977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375-E271-4C29-923F-72CCC7FC16D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085CB0-D46D-4AD6-B467-5CB918C5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AAAE4B-3F6E-4897-AB3C-F52690AF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866F-54BD-4AFC-9819-755CE87EE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8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F8CA1-3406-48D1-9D06-CF994EE0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9268DA-09DF-4691-8051-339BCFA7A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2074D0-8693-439E-97C4-3B675F506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AC3FAC-0F31-4CC2-89CB-8F646CE4A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7D155A-FC77-4B8D-9D06-3B16041ED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FB57E2-DD73-4792-A8ED-920241E7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375-E271-4C29-923F-72CCC7FC16D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FEA322-CFEB-47D0-8EDD-58683A969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6729A0-4B0F-4588-8667-DE60DF5E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866F-54BD-4AFC-9819-755CE87EE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3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4E132-FFA9-40CB-9D5A-2C09DF05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025449-7378-4409-8028-44076992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375-E271-4C29-923F-72CCC7FC16D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84CDD4-FD3B-48B7-A861-6E12EDA1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A84261-3106-4767-84A8-06FF59F5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866F-54BD-4AFC-9819-755CE87EE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0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F8DE90-F10C-4264-8D33-03DE0DD1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375-E271-4C29-923F-72CCC7FC16D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D7FE7D-CA64-4142-BC8E-C42DAD2D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EE0A98-B26A-40BD-A244-103AC053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866F-54BD-4AFC-9819-755CE87EE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6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04296-9AB2-45CE-A0D7-29BC0235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608B85-DA5F-42B8-9B7A-0148EBBC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07A121-E170-4AB3-A29B-11347D47D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2E621E-F7F9-47C8-9782-BC6F868C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375-E271-4C29-923F-72CCC7FC16D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47D49B-C4CC-4C71-BABC-D3802CEA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436DC4-0CD7-46C2-A838-6323BC26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866F-54BD-4AFC-9819-755CE87EE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3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F2A2F-009C-4F01-B193-1CF2BAF61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7A64A9-150B-4CB1-A7AA-FD68B4E8D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BEE193-D408-4E6B-BC70-8ABC4EC34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B80C4D-8160-490E-85DD-13C2DC0B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375-E271-4C29-923F-72CCC7FC16D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83BAB0-E2EC-4A29-B6F1-6616E698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738D32-0126-4B8C-8E1D-5F05CE81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866F-54BD-4AFC-9819-755CE87EE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6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B5F65-F145-431B-989F-4EB3DFC3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48EE3D-6AE6-4E36-BDDA-67B21EFBA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61120-9940-433C-AE56-F74690CE0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04375-E271-4C29-923F-72CCC7FC16D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1BE9B-AE62-469B-B190-28FFE8E57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0A518-007E-4587-84C8-1E48B29D0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2866F-54BD-4AFC-9819-755CE87EE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9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f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f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ntd.ru/document/566276706#8PK0M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f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hyperlink" Target="https://&#1079;&#1076;&#1086;&#1088;&#1086;&#1074;&#1086;&#1077;-&#1087;&#1080;&#1090;&#1072;&#1085;&#1080;&#1077;.&#1088;&#1092;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610855" y="3950208"/>
            <a:ext cx="627888" cy="637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533477" y="289425"/>
            <a:ext cx="980844" cy="929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456626" y="289425"/>
            <a:ext cx="980844" cy="975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3505200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032300" y="3036046"/>
            <a:ext cx="7829499" cy="155119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Организация питания в условиях СанПиН 2.3/2.4.3590-20 "Санитарно-эпидемиологические требования к организации общественного питания населения"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Заголовок 10">
            <a:extLst>
              <a:ext uri="{FF2B5EF4-FFF2-40B4-BE49-F238E27FC236}">
                <a16:creationId xmlns:a16="http://schemas.microsoft.com/office/drawing/2014/main" id="{A3856607-0EBD-4D41-81C8-5BB972370C30}"/>
              </a:ext>
            </a:extLst>
          </p:cNvPr>
          <p:cNvSpPr txBox="1">
            <a:spLocks/>
          </p:cNvSpPr>
          <p:nvPr/>
        </p:nvSpPr>
        <p:spPr>
          <a:xfrm>
            <a:off x="1268361" y="1537301"/>
            <a:ext cx="9311149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000" b="1" dirty="0">
                <a:effectLst/>
                <a:latin typeface="+mn-lt"/>
              </a:rPr>
              <a:t>Филиал Федерального бюджетного учреждения здравоохранения </a:t>
            </a:r>
          </a:p>
          <a:p>
            <a:pPr algn="ctr"/>
            <a:r>
              <a:rPr lang="ru-RU" sz="2000" b="1" dirty="0">
                <a:effectLst/>
                <a:latin typeface="+mn-lt"/>
              </a:rPr>
              <a:t>«Центр гигиены и эпидемиологии в Свердловской области в городе Красноуфимск, Красноуфимском, Ачитском и Артинском районах»</a:t>
            </a:r>
            <a:r>
              <a:rPr lang="ru-RU" sz="2000" dirty="0"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F75D4-FD58-449B-B13D-5226E200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7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Предприятия общественного питания должны быть оборудованы исправными системами: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15DD43-07B4-4EF2-9DDF-4BEDF98A8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888937"/>
          </a:xfrm>
        </p:spPr>
        <p:txBody>
          <a:bodyPr>
            <a:normAutofit/>
          </a:bodyPr>
          <a:lstStyle/>
          <a:p>
            <a:pPr algn="just" fontAlgn="base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b="1" i="0" dirty="0">
                <a:effectLst/>
              </a:rPr>
              <a:t>   холодного и горячего водоснабжения</a:t>
            </a:r>
          </a:p>
          <a:p>
            <a:pPr algn="just" fontAlgn="base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b="1" i="0" dirty="0">
                <a:effectLst/>
              </a:rPr>
              <a:t>   водоотведения</a:t>
            </a:r>
          </a:p>
          <a:p>
            <a:pPr algn="just" fontAlgn="base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b="1" i="0" dirty="0">
                <a:effectLst/>
              </a:rPr>
              <a:t>   теплоснабжения</a:t>
            </a:r>
          </a:p>
          <a:p>
            <a:pPr algn="just" fontAlgn="base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b="1" i="0" dirty="0">
                <a:effectLst/>
              </a:rPr>
              <a:t>   вентиляции </a:t>
            </a:r>
          </a:p>
          <a:p>
            <a:pPr algn="just" fontAlgn="base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   </a:t>
            </a:r>
            <a:r>
              <a:rPr lang="ru-RU" sz="2400" b="1" i="0" dirty="0">
                <a:effectLst/>
              </a:rPr>
              <a:t>освещения</a:t>
            </a:r>
          </a:p>
          <a:p>
            <a:pPr marL="0" indent="0" algn="just" fontAlgn="base">
              <a:buClr>
                <a:schemeClr val="accent6">
                  <a:lumMod val="50000"/>
                </a:schemeClr>
              </a:buClr>
              <a:buNone/>
            </a:pPr>
            <a:endParaRPr lang="ru-RU" sz="2400" b="1" i="0" dirty="0">
              <a:effectLst/>
            </a:endParaRPr>
          </a:p>
          <a:p>
            <a:pPr fontAlgn="base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   Инженерные системы</a:t>
            </a:r>
            <a:r>
              <a:rPr lang="ru-RU" sz="2400" b="0" i="0" dirty="0">
                <a:effectLst/>
              </a:rPr>
              <a:t> должны быть выполнены так, чтобы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исключить риск загрязнения </a:t>
            </a:r>
            <a:r>
              <a:rPr lang="ru-RU" sz="2400" b="0" i="0" dirty="0">
                <a:effectLst/>
              </a:rPr>
              <a:t>пищевой продукции.</a:t>
            </a:r>
          </a:p>
          <a:p>
            <a:pPr algn="just" fontAlgn="base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</a:rPr>
              <a:t>   </a:t>
            </a:r>
            <a:r>
              <a:rPr lang="ru-RU" sz="2400" b="1" i="0" dirty="0">
                <a:effectLst/>
              </a:rPr>
              <a:t>Допускается</a:t>
            </a:r>
            <a:r>
              <a:rPr lang="ru-RU" sz="2400" b="0" i="0" dirty="0">
                <a:effectLst/>
              </a:rPr>
              <a:t> использование автономных систем и оборудования для обеспечения горячего водоснабжения и теплоснабжения.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578245-DBE1-425A-8C3A-F750E30F9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16" y="1127571"/>
            <a:ext cx="3421198" cy="31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6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A1A5C8-8992-4C7A-A2C5-DA331011E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8" y="335703"/>
            <a:ext cx="11425084" cy="126695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b="1" i="0" dirty="0">
                <a:effectLst/>
              </a:rPr>
              <a:t>Внутренняя отделка </a:t>
            </a:r>
            <a:r>
              <a:rPr lang="ru-RU" sz="3400" b="0" i="0" dirty="0">
                <a:effectLst/>
              </a:rPr>
              <a:t>производственных и санитарно-бытовых помещений предприятий общественного питания </a:t>
            </a:r>
            <a:r>
              <a:rPr lang="ru-RU" sz="3400" b="1" i="0" dirty="0">
                <a:effectLst/>
              </a:rPr>
              <a:t>должна быть выполнена из материалов, позволяющих проводить ежедневную влажную уборку</a:t>
            </a:r>
            <a:r>
              <a:rPr lang="ru-RU" sz="3400" b="0" i="0" dirty="0">
                <a:effectLst/>
              </a:rPr>
              <a:t>, обработку моющими и дезинфицирующими средствами, </a:t>
            </a:r>
            <a:r>
              <a:rPr lang="ru-RU" sz="3400" b="1" i="1" dirty="0">
                <a:solidFill>
                  <a:srgbClr val="C00000"/>
                </a:solidFill>
                <a:effectLst/>
              </a:rPr>
              <a:t>и не иметь повреждений</a:t>
            </a:r>
            <a:r>
              <a:rPr lang="ru-RU" sz="3400" b="0" i="0" dirty="0">
                <a:effectLst/>
              </a:rPr>
              <a:t>.</a:t>
            </a:r>
          </a:p>
          <a:p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F6565E-B961-411E-AE6B-EA3531047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0" y="3028334"/>
            <a:ext cx="4929035" cy="328602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4CCE48-A608-4716-8219-86446A287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28335"/>
            <a:ext cx="5249167" cy="328602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133A5E-8443-40FD-951A-89D090CD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82" y="1594234"/>
            <a:ext cx="1407925" cy="12585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72F284-7F20-424F-B968-18369C0B7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81" y="1447827"/>
            <a:ext cx="1352550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3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1581C3-C973-40DE-9F8B-C39B2F97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048" y="290742"/>
            <a:ext cx="3149002" cy="6336200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b="0" i="0" dirty="0">
                <a:effectLst/>
              </a:rPr>
              <a:t>   </a:t>
            </a:r>
            <a:r>
              <a:rPr lang="ru-RU" sz="2200" b="1" i="0" dirty="0">
                <a:effectLst/>
              </a:rPr>
              <a:t>Все помещения</a:t>
            </a:r>
            <a:r>
              <a:rPr lang="ru-RU" sz="2200" b="0" i="0" dirty="0">
                <a:effectLst/>
              </a:rPr>
              <a:t>, предназначенные для организации общественного питания, 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должны подвергаться уборке.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b="0" i="0" dirty="0">
                <a:effectLst/>
              </a:rPr>
              <a:t>   В производственных помещениях </a:t>
            </a:r>
            <a:r>
              <a:rPr lang="ru-RU" sz="2200" b="1" i="0" dirty="0">
                <a:effectLst/>
              </a:rPr>
              <a:t>ежедневно</a:t>
            </a:r>
            <a:r>
              <a:rPr lang="ru-RU" sz="2200" b="0" i="0" dirty="0">
                <a:effectLst/>
              </a:rPr>
              <a:t> проводится 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влажная уборка с применением моющих и дезинфицирующих средств.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b="0" i="0" dirty="0">
                <a:effectLst/>
              </a:rPr>
              <a:t>   </a:t>
            </a:r>
            <a:r>
              <a:rPr lang="ru-RU" sz="2200" b="1" i="0" dirty="0">
                <a:effectLst/>
              </a:rPr>
              <a:t>Обеденные столы </a:t>
            </a:r>
            <a:r>
              <a:rPr lang="ru-RU" sz="2200" b="0" i="0" dirty="0">
                <a:effectLst/>
              </a:rPr>
              <a:t>должны подвергаться 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уборке после каждого</a:t>
            </a:r>
            <a:r>
              <a:rPr lang="ru-RU" sz="2200" b="0" i="0" dirty="0">
                <a:effectLst/>
              </a:rPr>
              <a:t> использования.</a:t>
            </a:r>
            <a:endParaRPr lang="ru-RU" sz="2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D2ADFF-2EA1-49F8-86CA-48EB4DB1A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285864"/>
            <a:ext cx="8537473" cy="63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2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FD47C1-A970-4C91-8ED7-883912C00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5" y="316327"/>
            <a:ext cx="11474246" cy="156789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   </a:t>
            </a:r>
            <a:r>
              <a:rPr lang="ru-RU" sz="2000" b="1" i="0" dirty="0">
                <a:effectLst/>
              </a:rPr>
              <a:t>Для уборки</a:t>
            </a:r>
            <a:r>
              <a:rPr lang="ru-RU" sz="2000" b="0" i="0" dirty="0">
                <a:effectLst/>
              </a:rPr>
              <a:t> производственных и санитарно-бытовых помещений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должен выделяться отдельный промаркированный инвентарь</a:t>
            </a:r>
            <a:r>
              <a:rPr lang="ru-RU" sz="2000" b="0" i="0" dirty="0">
                <a:effectLst/>
              </a:rPr>
              <a:t>, хранение которого должно осуществляться </a:t>
            </a:r>
            <a:r>
              <a:rPr lang="ru-RU" sz="2000" b="1" i="0" dirty="0">
                <a:effectLst/>
              </a:rPr>
              <a:t>в специально отведенных местах</a:t>
            </a:r>
            <a:r>
              <a:rPr lang="ru-RU" sz="2000" b="1" dirty="0"/>
              <a:t>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   Уборочный инвентарь </a:t>
            </a:r>
            <a:r>
              <a:rPr lang="ru-RU" sz="2000" b="1" dirty="0"/>
              <a:t>для туалета </a:t>
            </a:r>
            <a:r>
              <a:rPr lang="ru-RU" sz="2000" b="1" i="1" dirty="0">
                <a:solidFill>
                  <a:srgbClr val="C00000"/>
                </a:solidFill>
              </a:rPr>
              <a:t>должен храниться отдельно </a:t>
            </a:r>
            <a:r>
              <a:rPr lang="ru-RU" sz="2000" dirty="0"/>
              <a:t>от инвентаря для уборки </a:t>
            </a:r>
            <a:r>
              <a:rPr lang="ru-RU" sz="2000" b="1" dirty="0"/>
              <a:t>других помещений.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000" b="0" i="0" dirty="0">
              <a:effectLst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000" b="0" i="0" dirty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76125D-27A1-4B7C-BDBD-D84E016A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1884218"/>
            <a:ext cx="11637818" cy="448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61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D43B71-4561-4C18-B6C1-5B1F14946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35" y="848455"/>
            <a:ext cx="10515600" cy="1228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0" i="0" dirty="0">
                <a:effectLst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Запрещается ремонт производственных помещений одновременно с изготовлением продукции общественного питания в них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2FA4D6-FFF9-413D-A1D2-0078491F8C94}"/>
              </a:ext>
            </a:extLst>
          </p:cNvPr>
          <p:cNvSpPr txBox="1"/>
          <p:nvPr/>
        </p:nvSpPr>
        <p:spPr>
          <a:xfrm>
            <a:off x="11103086" y="670169"/>
            <a:ext cx="616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AADAEB-009C-4140-94D0-67FEC81BC107}"/>
              </a:ext>
            </a:extLst>
          </p:cNvPr>
          <p:cNvSpPr txBox="1"/>
          <p:nvPr/>
        </p:nvSpPr>
        <p:spPr>
          <a:xfrm>
            <a:off x="437390" y="670169"/>
            <a:ext cx="616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65115D2-92FF-4105-A137-10359590F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5" y="2892386"/>
            <a:ext cx="4393926" cy="329544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74B3C07-69DC-4880-9FB0-BB3FC4778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07" y="2892386"/>
            <a:ext cx="4707068" cy="329544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A681A5CA-7B6E-4A1D-B034-C5EA2590E6A8}"/>
              </a:ext>
            </a:extLst>
          </p:cNvPr>
          <p:cNvSpPr/>
          <p:nvPr/>
        </p:nvSpPr>
        <p:spPr>
          <a:xfrm>
            <a:off x="5135417" y="3786909"/>
            <a:ext cx="1607127" cy="683491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E0D489-418F-4CC3-BE2D-21BFBD648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560" y="1736684"/>
            <a:ext cx="1159762" cy="1036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1E4651C-F62C-4B69-941F-FAAFB8707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37" y="1736684"/>
            <a:ext cx="998043" cy="10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69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4BFA2-4B01-4F08-AB3F-1518808F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6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Лица, поступающие на работу в организации общественного питания, должны соответствовать требованиям:</a:t>
            </a:r>
            <a:endParaRPr lang="ru-RU" sz="3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E02F6-AC23-46DB-8F9C-1ED270363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4264"/>
            <a:ext cx="10515600" cy="2284736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/>
              <a:t>   </a:t>
            </a:r>
            <a:r>
              <a:rPr lang="ru-RU" sz="2600" b="1" dirty="0"/>
              <a:t>п</a:t>
            </a:r>
            <a:r>
              <a:rPr lang="ru-RU" sz="2600" b="1" i="0" dirty="0">
                <a:effectLst/>
              </a:rPr>
              <a:t>рохождение профессиональной гигиенической подготовки и аттестации </a:t>
            </a:r>
            <a:r>
              <a:rPr lang="ru-RU" sz="2600" b="0" i="0" dirty="0">
                <a:effectLst/>
              </a:rPr>
              <a:t>в соответствии с приказом Минздрава РФ от 29.06.2000 N 229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/>
              <a:t>   </a:t>
            </a:r>
            <a:r>
              <a:rPr lang="ru-RU" sz="2600" b="1" dirty="0"/>
              <a:t>прохождение </a:t>
            </a:r>
            <a:r>
              <a:rPr lang="ru-RU" sz="2600" b="1" i="0" dirty="0">
                <a:effectLst/>
              </a:rPr>
              <a:t>предварительных и периодических медицинских осмотров </a:t>
            </a:r>
            <a:r>
              <a:rPr lang="ru-RU" sz="2600" b="0" i="0" dirty="0">
                <a:effectLst/>
              </a:rPr>
              <a:t>в соответствии с приказом Минздрава России от 28.01.2021 N 29н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b="0" i="0" dirty="0">
                <a:effectLst/>
              </a:rPr>
              <a:t>   </a:t>
            </a:r>
            <a:r>
              <a:rPr lang="ru-RU" sz="2600" b="1" i="0" dirty="0">
                <a:effectLst/>
              </a:rPr>
              <a:t>вакцинация</a:t>
            </a:r>
            <a:r>
              <a:rPr lang="ru-RU" sz="2600" b="0" i="0" dirty="0">
                <a:effectLst/>
              </a:rPr>
              <a:t> в соответствии с Национальным календарем профилактических прививок Российской Федерации, утвержденным приказом Минздрава России от 06.12.2021 N 1122н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8C51A2-369C-46F0-8B4A-7A0C98A7D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26954"/>
            <a:ext cx="4039176" cy="27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96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58D19D-16FF-48D7-9A70-C05496B18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238956"/>
            <a:ext cx="1130531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C00000"/>
                </a:solidFill>
                <a:effectLst/>
              </a:rPr>
              <a:t>Медицинский персонал (при наличии) или назначенное ответственное лицо предприятия общественного питания</a:t>
            </a:r>
            <a:r>
              <a:rPr lang="ru-RU" sz="2000" dirty="0">
                <a:solidFill>
                  <a:srgbClr val="C00000"/>
                </a:solidFill>
              </a:rPr>
              <a:t>:</a:t>
            </a:r>
            <a:endParaRPr lang="ru-RU" sz="2000" b="0" i="0" dirty="0">
              <a:solidFill>
                <a:srgbClr val="C00000"/>
              </a:solidFill>
              <a:effectLst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C00000"/>
                </a:solidFill>
                <a:effectLst/>
              </a:rPr>
              <a:t>Должен проводить ежедневный осмотр работников</a:t>
            </a:r>
            <a:r>
              <a:rPr lang="ru-RU" sz="2000" b="0" i="0" dirty="0">
                <a:effectLst/>
              </a:rPr>
              <a:t>, </a:t>
            </a:r>
            <a:r>
              <a:rPr lang="ru-RU" sz="2000" b="1" i="0" dirty="0">
                <a:effectLst/>
              </a:rPr>
              <a:t>занятых изготовлением продукции </a:t>
            </a:r>
            <a:r>
              <a:rPr lang="ru-RU" sz="2000" b="0" i="0" dirty="0">
                <a:effectLst/>
              </a:rPr>
              <a:t>общественного питания </a:t>
            </a:r>
            <a:r>
              <a:rPr lang="ru-RU" sz="2000" b="1" i="0" dirty="0">
                <a:effectLst/>
              </a:rPr>
              <a:t>и работников, непосредственно контактирующих с пищевой продукцией</a:t>
            </a:r>
            <a:r>
              <a:rPr lang="ru-RU" sz="2000" b="0" i="0" dirty="0">
                <a:effectLst/>
              </a:rPr>
              <a:t>, в том числе с продовольственным сырьем, </a:t>
            </a:r>
            <a:r>
              <a:rPr lang="ru-RU" sz="2000" b="1" i="0" dirty="0">
                <a:effectLst/>
              </a:rPr>
              <a:t>на наличие гнойничковых заболеваний кожи рук и открытых поверхностей тела, признаков инфекционных заболеваний.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</a:rPr>
              <a:t>Результаты осмотра </a:t>
            </a:r>
            <a:r>
              <a:rPr lang="ru-RU" sz="2000" b="0" i="0" dirty="0">
                <a:effectLst/>
              </a:rPr>
              <a:t>должны заноситься в гигиенический журнал (рекомендуемый образец приведен в </a:t>
            </a:r>
            <a:r>
              <a:rPr lang="ru-RU" sz="2000" b="0" i="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приложении N 1 к</a:t>
            </a:r>
            <a:r>
              <a:rPr lang="ru-RU" sz="2000" b="0" i="0" u="sng" dirty="0">
                <a:effectLst/>
              </a:rPr>
              <a:t> СанПиН 2.3/2.4.3590-20</a:t>
            </a:r>
            <a:r>
              <a:rPr lang="ru-RU" sz="2000" b="0" i="0" dirty="0">
                <a:effectLst/>
              </a:rPr>
              <a:t>) на бумажном и/или электронном носителях.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</a:rPr>
              <a:t>Список работников</a:t>
            </a:r>
            <a:r>
              <a:rPr lang="ru-RU" sz="2000" b="0" i="0" dirty="0">
                <a:effectLst/>
              </a:rPr>
              <a:t>, отмеченных в журнале на день осмотра,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должен соответствовать </a:t>
            </a:r>
            <a:r>
              <a:rPr lang="ru-RU" sz="2000" b="1" i="0" dirty="0">
                <a:effectLst/>
              </a:rPr>
              <a:t>числу работников на этот день в смену</a:t>
            </a:r>
            <a:r>
              <a:rPr lang="ru-RU" sz="2000" b="0" i="0" dirty="0">
                <a:effectLst/>
              </a:rPr>
              <a:t>.</a:t>
            </a:r>
          </a:p>
          <a:p>
            <a:pPr marL="0" indent="0">
              <a:buNone/>
            </a:pPr>
            <a:r>
              <a:rPr lang="ru-RU" sz="1200" b="1" i="0" dirty="0">
                <a:effectLst/>
                <a:latin typeface="Arial" panose="020B0604020202020204" pitchFamily="34" charset="0"/>
              </a:rPr>
              <a:t>     </a:t>
            </a:r>
          </a:p>
          <a:p>
            <a:pPr marL="0" indent="0" algn="ctr">
              <a:buNone/>
            </a:pPr>
            <a:r>
              <a:rPr lang="ru-RU" sz="2000" b="1" i="0" dirty="0">
                <a:effectLst/>
              </a:rPr>
              <a:t>Гигиенический журнал (сотрудники)</a:t>
            </a:r>
            <a:endParaRPr lang="ru-RU" sz="32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2F40DA8-25D5-4EEA-9BF4-3101922C4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305750"/>
              </p:ext>
            </p:extLst>
          </p:nvPr>
        </p:nvGraphicFramePr>
        <p:xfrm>
          <a:off x="507999" y="4095683"/>
          <a:ext cx="11240655" cy="2303952"/>
        </p:xfrm>
        <a:graphic>
          <a:graphicData uri="http://schemas.openxmlformats.org/drawingml/2006/table">
            <a:tbl>
              <a:tblPr/>
              <a:tblGrid>
                <a:gridCol w="660072">
                  <a:extLst>
                    <a:ext uri="{9D8B030D-6E8A-4147-A177-3AD203B41FA5}">
                      <a16:colId xmlns:a16="http://schemas.microsoft.com/office/drawing/2014/main" val="3681739078"/>
                    </a:ext>
                  </a:extLst>
                </a:gridCol>
                <a:gridCol w="937820">
                  <a:extLst>
                    <a:ext uri="{9D8B030D-6E8A-4147-A177-3AD203B41FA5}">
                      <a16:colId xmlns:a16="http://schemas.microsoft.com/office/drawing/2014/main" val="1809416778"/>
                    </a:ext>
                  </a:extLst>
                </a:gridCol>
                <a:gridCol w="1357745">
                  <a:extLst>
                    <a:ext uri="{9D8B030D-6E8A-4147-A177-3AD203B41FA5}">
                      <a16:colId xmlns:a16="http://schemas.microsoft.com/office/drawing/2014/main" val="3491798797"/>
                    </a:ext>
                  </a:extLst>
                </a:gridCol>
                <a:gridCol w="1514764">
                  <a:extLst>
                    <a:ext uri="{9D8B030D-6E8A-4147-A177-3AD203B41FA5}">
                      <a16:colId xmlns:a16="http://schemas.microsoft.com/office/drawing/2014/main" val="3043719656"/>
                    </a:ext>
                  </a:extLst>
                </a:gridCol>
                <a:gridCol w="1967345">
                  <a:extLst>
                    <a:ext uri="{9D8B030D-6E8A-4147-A177-3AD203B41FA5}">
                      <a16:colId xmlns:a16="http://schemas.microsoft.com/office/drawing/2014/main" val="2640435423"/>
                    </a:ext>
                  </a:extLst>
                </a:gridCol>
                <a:gridCol w="1801091">
                  <a:extLst>
                    <a:ext uri="{9D8B030D-6E8A-4147-A177-3AD203B41FA5}">
                      <a16:colId xmlns:a16="http://schemas.microsoft.com/office/drawing/2014/main" val="631471940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1261301134"/>
                    </a:ext>
                  </a:extLst>
                </a:gridCol>
                <a:gridCol w="1468581">
                  <a:extLst>
                    <a:ext uri="{9D8B030D-6E8A-4147-A177-3AD203B41FA5}">
                      <a16:colId xmlns:a16="http://schemas.microsoft.com/office/drawing/2014/main" val="78613830"/>
                    </a:ext>
                  </a:extLst>
                </a:gridCol>
              </a:tblGrid>
              <a:tr h="131658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Дата</a:t>
                      </a: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Ф.И.О. работника (последнее при наличии)</a:t>
                      </a: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Должность</a:t>
                      </a: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Подпись сотрудника об отсутствии признаков инфекционных заболеваний у сотрудника и членов семьи</a:t>
                      </a: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Подпись сотрудника об отсутствии заболеваний верхних дыхательных путей и гнойничковых заболеваний кожи рук и открытых поверхностей тела</a:t>
                      </a: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Результат осмотра медицинским работником (ответственным лицом) 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</a:rPr>
                        <a:t>(допущен/</a:t>
                      </a:r>
                      <a:br>
                        <a:rPr lang="ru-RU" sz="1400" i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</a:rPr>
                        <a:t>отстранен)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Подпись медицинского работника (ответственного лица)</a:t>
                      </a: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41913"/>
                  </a:ext>
                </a:extLst>
              </a:tr>
              <a:tr h="163893">
                <a:tc>
                  <a:txBody>
                    <a:bodyPr/>
                    <a:lstStyle/>
                    <a:p>
                      <a:pPr fontAlgn="base"/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048604"/>
                  </a:ext>
                </a:extLst>
              </a:tr>
              <a:tr h="163893">
                <a:tc>
                  <a:txBody>
                    <a:bodyPr/>
                    <a:lstStyle/>
                    <a:p>
                      <a:pPr fontAlgn="base"/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63367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B23659D-CD46-45F8-AFB6-180B952D8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3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C7492B-29BC-45ED-B1A7-82670EB5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19" y="431830"/>
            <a:ext cx="10898081" cy="2727005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</a:rPr>
              <a:t>В помещениях предприятия общественного питания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не должно быть насекомых и грызунов,</a:t>
            </a:r>
            <a:r>
              <a:rPr lang="ru-RU" sz="2400" b="0" i="0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0" i="0" dirty="0">
                <a:effectLst/>
              </a:rPr>
              <a:t>а также не должны содержаться синантропные птицы и животные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</a:rPr>
              <a:t>В предприятиях общественного питания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запрещается проживание физических лиц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В</a:t>
            </a:r>
            <a:r>
              <a:rPr lang="ru-RU" sz="2400" b="0" i="0" dirty="0">
                <a:effectLst/>
              </a:rPr>
              <a:t> производственных помещениях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не допускается хранение личных вещей и комнатных растений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7096D5-2BD2-43D8-80C7-A5A10E1A8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90" y="3429000"/>
            <a:ext cx="8556620" cy="28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0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D11AA9-6B42-4D2E-8071-8E3CC2CDE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5" y="422952"/>
            <a:ext cx="11647053" cy="359844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i="0" dirty="0">
                <a:effectLst/>
              </a:rPr>
              <a:t>   Перевозка (транспортирование), </a:t>
            </a:r>
            <a:r>
              <a:rPr lang="ru-RU" sz="2400" b="0" i="0" dirty="0">
                <a:effectLst/>
              </a:rPr>
              <a:t>в том числе при доставке потребителям, и хранение продовольственного (пищевого) сырья и пищевой продукции должны осуществляться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в соответствии с требованиями соответствующих технических регламентов</a:t>
            </a:r>
            <a:r>
              <a:rPr lang="ru-RU" sz="2400" b="0" i="0" dirty="0">
                <a:effectLst/>
              </a:rPr>
              <a:t> </a:t>
            </a:r>
          </a:p>
          <a:p>
            <a:pPr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i="0" dirty="0">
                <a:effectLst/>
              </a:rPr>
              <a:t>   Совместная</a:t>
            </a:r>
            <a:r>
              <a:rPr lang="ru-RU" sz="2400" b="0" i="0" dirty="0">
                <a:effectLst/>
              </a:rPr>
              <a:t> </a:t>
            </a:r>
            <a:r>
              <a:rPr lang="ru-RU" sz="2400" b="1" i="0" dirty="0">
                <a:effectLst/>
              </a:rPr>
              <a:t>перевозка</a:t>
            </a:r>
            <a:r>
              <a:rPr lang="ru-RU" sz="2400" b="0" i="0" dirty="0">
                <a:effectLst/>
              </a:rPr>
              <a:t> (транспортирование) продовольственного (пищевого) сырья, полуфабрикатов и готовой пищевой продукции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допускается при условии наличия герметической упаковки</a:t>
            </a:r>
            <a:r>
              <a:rPr lang="ru-RU" sz="2400" b="0" i="0" dirty="0">
                <a:effectLst/>
              </a:rPr>
              <a:t>, а также при соблюдении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температурно-влажностных условий </a:t>
            </a:r>
            <a:r>
              <a:rPr lang="ru-RU" sz="2400" dirty="0">
                <a:effectLst/>
              </a:rPr>
              <a:t>хранения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0" i="0" dirty="0">
                <a:effectLst/>
              </a:rPr>
              <a:t>и перевозки (транспортирования).</a:t>
            </a:r>
          </a:p>
          <a:p>
            <a:pPr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</a:rPr>
              <a:t>   </a:t>
            </a:r>
            <a:r>
              <a:rPr lang="ru-RU" sz="2400" b="1" i="0" dirty="0">
                <a:effectLst/>
              </a:rPr>
              <a:t>Лица, сопровождающие продовольственное сырье и пищевую продукцию </a:t>
            </a:r>
            <a:r>
              <a:rPr lang="ru-RU" sz="2400" b="0" i="0" dirty="0">
                <a:effectLst/>
              </a:rPr>
              <a:t>в пути следования и выполняющие их погрузку и выгрузку,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должны использовать рабочую одежду </a:t>
            </a:r>
            <a:r>
              <a:rPr lang="ru-RU" sz="2400" b="0" i="0" dirty="0">
                <a:effectLst/>
              </a:rPr>
              <a:t>с учетом ее смены по мере загрязнения.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14FEF4-F176-46E1-8F01-FC55DCA55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44" y="4152900"/>
            <a:ext cx="76009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91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FE8D48-A454-49AE-9DF3-8C28DF5D9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4" y="506028"/>
            <a:ext cx="5732207" cy="6042256"/>
          </a:xfrm>
        </p:spPr>
        <p:txBody>
          <a:bodyPr>
            <a:normAutofit fontScale="70000" lnSpcReduction="20000"/>
          </a:bodyPr>
          <a:lstStyle/>
          <a:p>
            <a:pPr algn="just" fontAlgn="base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600" b="0" i="0" dirty="0">
                <a:effectLst/>
              </a:rPr>
              <a:t>   Для </a:t>
            </a:r>
            <a:r>
              <a:rPr lang="ru-RU" sz="2600" b="1" i="0" dirty="0">
                <a:effectLst/>
              </a:rPr>
              <a:t>продовольственного (пищевого) сырья и</a:t>
            </a:r>
            <a:r>
              <a:rPr lang="ru-RU" sz="2600" b="0" i="0" dirty="0">
                <a:effectLst/>
              </a:rPr>
              <a:t> </a:t>
            </a:r>
            <a:r>
              <a:rPr lang="ru-RU" sz="2600" b="1" i="0" dirty="0">
                <a:effectLst/>
              </a:rPr>
              <a:t>готовой к употреблению</a:t>
            </a:r>
            <a:r>
              <a:rPr lang="ru-RU" sz="2600" b="0" i="0" dirty="0">
                <a:effectLst/>
              </a:rPr>
              <a:t> </a:t>
            </a:r>
            <a:r>
              <a:rPr lang="ru-RU" sz="2600" b="1" i="0" dirty="0">
                <a:effectLst/>
              </a:rPr>
              <a:t>пищевой продукции </a:t>
            </a:r>
            <a:r>
              <a:rPr lang="ru-RU" sz="2600" b="0" i="0" dirty="0">
                <a:effectLst/>
              </a:rPr>
              <a:t>предприятий общественного питания </a:t>
            </a:r>
            <a:r>
              <a:rPr lang="ru-RU" sz="2600" b="1" i="1" dirty="0">
                <a:solidFill>
                  <a:srgbClr val="C00000"/>
                </a:solidFill>
                <a:effectLst/>
              </a:rPr>
              <a:t>должны использоваться </a:t>
            </a:r>
            <a:r>
              <a:rPr lang="ru-RU" sz="2600" b="1" i="1" u="sng" dirty="0">
                <a:solidFill>
                  <a:srgbClr val="C00000"/>
                </a:solidFill>
                <a:effectLst/>
              </a:rPr>
              <a:t>раздельное</a:t>
            </a:r>
            <a:r>
              <a:rPr lang="ru-RU" sz="2600" b="1" i="1" dirty="0">
                <a:solidFill>
                  <a:srgbClr val="C00000"/>
                </a:solidFill>
                <a:effectLst/>
              </a:rPr>
              <a:t> технологическое и холодильное оборудование</a:t>
            </a:r>
            <a:r>
              <a:rPr lang="ru-RU" sz="2600" b="0" i="0" dirty="0">
                <a:effectLst/>
              </a:rPr>
              <a:t>, производственные столы, разделочный инвентарь (маркированный любым способом), многооборотные средства упаковки и кухонная посуда. </a:t>
            </a:r>
          </a:p>
          <a:p>
            <a:pPr algn="just" fontAlgn="base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600" b="0" i="0" dirty="0">
                <a:effectLst/>
              </a:rPr>
              <a:t>   </a:t>
            </a:r>
            <a:r>
              <a:rPr lang="ru-RU" sz="2600" b="1" i="0" dirty="0">
                <a:effectLst/>
              </a:rPr>
              <a:t>Разделочный инвентарь для готовой и сырой </a:t>
            </a:r>
            <a:r>
              <a:rPr lang="ru-RU" sz="2600" b="0" i="0" dirty="0">
                <a:effectLst/>
              </a:rPr>
              <a:t>продукции дол</a:t>
            </a:r>
            <a:r>
              <a:rPr lang="ru-RU" sz="2600" b="1" i="1" dirty="0">
                <a:solidFill>
                  <a:srgbClr val="C00000"/>
                </a:solidFill>
                <a:effectLst/>
              </a:rPr>
              <a:t>жен обрабатываться и храниться </a:t>
            </a:r>
            <a:r>
              <a:rPr lang="ru-RU" sz="2600" b="1" i="1" u="sng" dirty="0">
                <a:solidFill>
                  <a:srgbClr val="C00000"/>
                </a:solidFill>
                <a:effectLst/>
              </a:rPr>
              <a:t>раздельно</a:t>
            </a:r>
            <a:r>
              <a:rPr lang="ru-RU" sz="2600" b="0" i="0" dirty="0">
                <a:effectLst/>
              </a:rPr>
              <a:t> в производственных цехах (зонах, участках). </a:t>
            </a:r>
          </a:p>
          <a:p>
            <a:pPr algn="just" fontAlgn="base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600" b="0" i="0" dirty="0">
                <a:effectLst/>
              </a:rPr>
              <a:t>   </a:t>
            </a:r>
            <a:r>
              <a:rPr lang="ru-RU" sz="2600" b="1" i="0" dirty="0">
                <a:effectLst/>
              </a:rPr>
              <a:t>Мытье столовой посуды </a:t>
            </a:r>
            <a:r>
              <a:rPr lang="ru-RU" sz="2600" b="1" i="1" dirty="0">
                <a:solidFill>
                  <a:srgbClr val="C00000"/>
                </a:solidFill>
                <a:effectLst/>
              </a:rPr>
              <a:t>должно проводиться </a:t>
            </a:r>
            <a:r>
              <a:rPr lang="ru-RU" sz="2600" b="1" i="1" u="sng" dirty="0">
                <a:solidFill>
                  <a:srgbClr val="C00000"/>
                </a:solidFill>
                <a:effectLst/>
              </a:rPr>
              <a:t>отдельно</a:t>
            </a:r>
            <a:r>
              <a:rPr lang="ru-RU" sz="2600" b="0" i="0" dirty="0">
                <a:effectLst/>
              </a:rPr>
              <a:t> </a:t>
            </a:r>
            <a:r>
              <a:rPr lang="ru-RU" sz="2600" b="1" i="0" dirty="0">
                <a:effectLst/>
              </a:rPr>
              <a:t>от кухонной посуды</a:t>
            </a:r>
            <a:r>
              <a:rPr lang="ru-RU" sz="2600" b="0" i="0" dirty="0">
                <a:effectLst/>
              </a:rPr>
              <a:t>, подносов для посетителей.</a:t>
            </a:r>
          </a:p>
          <a:p>
            <a:pPr algn="just" fontAlgn="base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600" b="0" i="0" dirty="0">
                <a:effectLst/>
              </a:rPr>
              <a:t>   </a:t>
            </a:r>
            <a:r>
              <a:rPr lang="ru-RU" sz="2600" i="0" dirty="0">
                <a:effectLst/>
              </a:rPr>
              <a:t>Столовая и кухонная посуда и инвентарь </a:t>
            </a:r>
            <a:r>
              <a:rPr lang="ru-RU" sz="2600" b="1" i="0" dirty="0">
                <a:effectLst/>
              </a:rPr>
              <a:t>одноразового использования </a:t>
            </a:r>
            <a:r>
              <a:rPr lang="ru-RU" sz="2600" b="1" i="1" dirty="0">
                <a:solidFill>
                  <a:srgbClr val="C00000"/>
                </a:solidFill>
                <a:effectLst/>
              </a:rPr>
              <a:t>должны применяться в соответствии с маркировкой</a:t>
            </a:r>
            <a:r>
              <a:rPr lang="ru-RU" sz="2600" b="0" i="0" dirty="0">
                <a:effectLst/>
              </a:rPr>
              <a:t> по их применению. Повторное использование одноразовой посуды и инвентаря запрещается.</a:t>
            </a: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074EAE-A103-4CEB-953E-6851942A5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0329"/>
            <a:ext cx="5732205" cy="61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A4A56-8145-430C-AF6E-3999D384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310065"/>
            <a:ext cx="11804072" cy="830997"/>
          </a:xfrm>
        </p:spPr>
        <p:txBody>
          <a:bodyPr/>
          <a:lstStyle/>
          <a:p>
            <a:pPr algn="ctr"/>
            <a:r>
              <a:rPr lang="ru-RU" sz="2000" i="1" dirty="0">
                <a:solidFill>
                  <a:srgbClr val="C00000"/>
                </a:solidFill>
                <a:latin typeface="+mn-lt"/>
              </a:rPr>
              <a:t>Общие санитарно-эпидемиологические требования </a:t>
            </a:r>
            <a:br>
              <a:rPr lang="ru-RU" sz="2000" i="1" dirty="0">
                <a:solidFill>
                  <a:srgbClr val="C00000"/>
                </a:solidFill>
                <a:latin typeface="+mn-lt"/>
              </a:rPr>
            </a:br>
            <a:r>
              <a:rPr lang="ru-RU" sz="2000" i="1" dirty="0">
                <a:solidFill>
                  <a:srgbClr val="C00000"/>
                </a:solidFill>
                <a:latin typeface="+mn-lt"/>
              </a:rPr>
              <a:t>к предприятиям общественного питания, </a:t>
            </a:r>
            <a:br>
              <a:rPr lang="ru-RU" sz="2000" i="1" dirty="0">
                <a:solidFill>
                  <a:srgbClr val="C00000"/>
                </a:solidFill>
                <a:latin typeface="+mn-lt"/>
              </a:rPr>
            </a:br>
            <a:r>
              <a:rPr lang="ru-RU" sz="2000" i="1" dirty="0">
                <a:solidFill>
                  <a:srgbClr val="C00000"/>
                </a:solidFill>
                <a:latin typeface="+mn-lt"/>
              </a:rPr>
              <a:t>направленные на предотвращение вредного воздействия факторов среды обитания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C17E4A-D628-4620-B7B2-2C6AB8FD7E4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484582" y="1531389"/>
            <a:ext cx="9314872" cy="19943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Предприятия общественного питания должны проводить </a:t>
            </a:r>
            <a:r>
              <a:rPr lang="ru-RU" sz="2400" b="1" dirty="0"/>
              <a:t>производственный контроль, основанный на принципах ХАССП</a:t>
            </a:r>
            <a:r>
              <a:rPr lang="ru-RU" sz="2400" dirty="0"/>
              <a:t> (в английской транскрипции HACCP - </a:t>
            </a:r>
            <a:r>
              <a:rPr lang="ru-RU" sz="2400" dirty="0" err="1"/>
              <a:t>Hazard</a:t>
            </a:r>
            <a:r>
              <a:rPr lang="ru-RU" sz="2400" dirty="0"/>
              <a:t> Analysis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Critical</a:t>
            </a:r>
            <a:r>
              <a:rPr lang="ru-RU" sz="2400" dirty="0"/>
              <a:t> Control </a:t>
            </a:r>
            <a:r>
              <a:rPr lang="ru-RU" sz="2400" dirty="0" err="1"/>
              <a:t>Points</a:t>
            </a:r>
            <a:r>
              <a:rPr lang="ru-RU" sz="2400" dirty="0"/>
              <a:t>), в соответствии с порядком и периодичностью (включая организационные мероприятия, лабораторные исследования и испытания), установленными предприятием общественного питания.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5BF4A4-C1B5-423A-B1A8-47D7494EB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6" y="1600171"/>
            <a:ext cx="1948211" cy="18288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A1C727-538F-403F-8E3F-58A5FD4BE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3709"/>
            <a:ext cx="12192000" cy="327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26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E31872-0192-4761-9D9B-FA6D841EB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575"/>
            <a:ext cx="2583425" cy="2583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3BFC4-F9E3-490E-90FB-02400BB7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365126"/>
            <a:ext cx="11434915" cy="7445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effectLst/>
                <a:latin typeface="+mn-lt"/>
              </a:rPr>
              <a:t>Для</a:t>
            </a:r>
            <a:r>
              <a:rPr lang="ru-RU" sz="2000" dirty="0">
                <a:effectLst/>
                <a:latin typeface="+mn-lt"/>
              </a:rPr>
              <a:t> </a:t>
            </a:r>
            <a:r>
              <a:rPr lang="ru-RU" sz="2000" b="1" dirty="0">
                <a:effectLst/>
                <a:latin typeface="+mn-lt"/>
              </a:rPr>
              <a:t>исключения риска микробиологического и паразитарного загрязнения пищевой продукции</a:t>
            </a:r>
            <a:r>
              <a:rPr lang="ru-RU" sz="2000" dirty="0">
                <a:effectLst/>
                <a:latin typeface="+mn-lt"/>
              </a:rPr>
              <a:t> </a:t>
            </a:r>
            <a:br>
              <a:rPr lang="ru-RU" sz="2000" dirty="0">
                <a:effectLst/>
                <a:latin typeface="+mn-lt"/>
              </a:rPr>
            </a:br>
            <a:r>
              <a:rPr lang="ru-RU" sz="2000" b="1" i="1" dirty="0">
                <a:solidFill>
                  <a:srgbClr val="C00000"/>
                </a:solidFill>
                <a:effectLst/>
                <a:latin typeface="+mn-lt"/>
              </a:rPr>
              <a:t>работники предприятий общественного питания обязаны</a:t>
            </a:r>
            <a:r>
              <a:rPr lang="ru-RU" sz="2000" dirty="0">
                <a:effectLst/>
                <a:latin typeface="+mn-lt"/>
              </a:rPr>
              <a:t>: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A820EB-6F55-49BD-9947-FC725733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1230821"/>
            <a:ext cx="10999839" cy="3282185"/>
          </a:xfrm>
        </p:spPr>
        <p:txBody>
          <a:bodyPr>
            <a:normAutofit fontScale="47500" lnSpcReduction="20000"/>
          </a:bodyPr>
          <a:lstStyle/>
          <a:p>
            <a:pPr algn="just" fontAlgn="base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4200" b="0" i="0" dirty="0">
                <a:effectLst/>
              </a:rPr>
              <a:t>   </a:t>
            </a:r>
            <a:r>
              <a:rPr lang="ru-RU" sz="4200" b="1" i="0" dirty="0">
                <a:effectLst/>
              </a:rPr>
              <a:t>оставлять</a:t>
            </a:r>
            <a:r>
              <a:rPr lang="ru-RU" sz="4200" b="0" i="0" dirty="0">
                <a:effectLst/>
              </a:rPr>
              <a:t> в индивидуальных шкафах или специально отведенных местах </a:t>
            </a:r>
            <a:r>
              <a:rPr lang="ru-RU" sz="4200" b="1" i="0" dirty="0">
                <a:effectLst/>
              </a:rPr>
              <a:t>одежду второго и третьего слоя, обувь, головной убор, а также иные личные вещи </a:t>
            </a:r>
            <a:r>
              <a:rPr lang="ru-RU" sz="4200" b="0" i="0" dirty="0">
                <a:effectLst/>
              </a:rPr>
              <a:t>и хранить отдельно от рабочей одежды и обуви;</a:t>
            </a:r>
          </a:p>
          <a:p>
            <a:pPr algn="just" fontAlgn="base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4200" b="0" i="0" dirty="0">
                <a:effectLst/>
              </a:rPr>
              <a:t>   </a:t>
            </a:r>
            <a:r>
              <a:rPr lang="ru-RU" sz="4200" b="1" i="0" dirty="0">
                <a:effectLst/>
              </a:rPr>
              <a:t>снимать</a:t>
            </a:r>
            <a:r>
              <a:rPr lang="ru-RU" sz="4200" b="0" i="0" dirty="0">
                <a:effectLst/>
              </a:rPr>
              <a:t> в специально отведенном месте </a:t>
            </a:r>
            <a:r>
              <a:rPr lang="ru-RU" sz="4200" b="1" i="0" dirty="0">
                <a:effectLst/>
              </a:rPr>
              <a:t>рабочую одежду, фартук, головной убор при посещении туалета</a:t>
            </a:r>
            <a:r>
              <a:rPr lang="ru-RU" sz="4200" b="0" i="0" dirty="0">
                <a:effectLst/>
              </a:rPr>
              <a:t> либо надевать сверху халаты; тщательно мыть руки с мылом или иным моющим средством для рук после посещения туалета;</a:t>
            </a:r>
          </a:p>
          <a:p>
            <a:pPr algn="just" fontAlgn="base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4200" b="0" i="0" dirty="0">
                <a:effectLst/>
              </a:rPr>
              <a:t>   </a:t>
            </a:r>
            <a:r>
              <a:rPr lang="ru-RU" sz="4200" b="1" i="0" dirty="0">
                <a:effectLst/>
              </a:rPr>
              <a:t>сообщать обо всех случаях заболеваний кишечными инфекциями </a:t>
            </a:r>
            <a:r>
              <a:rPr lang="ru-RU" sz="4200" i="0" dirty="0">
                <a:effectLst/>
              </a:rPr>
              <a:t>у членов семьи, проживающих совместно</a:t>
            </a:r>
            <a:r>
              <a:rPr lang="ru-RU" sz="4200" b="0" i="0" dirty="0">
                <a:effectLst/>
              </a:rPr>
              <a:t>, медицинскому работнику или ответственному лицу предприятия общественного питания;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A5C5D-9533-43A4-9EF1-2ED50C7F0E5A}"/>
              </a:ext>
            </a:extLst>
          </p:cNvPr>
          <p:cNvSpPr txBox="1"/>
          <p:nvPr/>
        </p:nvSpPr>
        <p:spPr>
          <a:xfrm>
            <a:off x="1687945" y="4272714"/>
            <a:ext cx="96658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 </a:t>
            </a:r>
            <a:r>
              <a:rPr lang="ru-RU" sz="2000" b="1" i="0" dirty="0">
                <a:effectLst/>
              </a:rPr>
              <a:t>использовать одноразовые перчатки </a:t>
            </a:r>
            <a:r>
              <a:rPr lang="ru-RU" sz="2000" i="0" dirty="0">
                <a:effectLst/>
              </a:rPr>
              <a:t>при </a:t>
            </a:r>
            <a:r>
              <a:rPr lang="ru-RU" sz="2000" i="0" dirty="0" err="1">
                <a:effectLst/>
              </a:rPr>
              <a:t>порционировании</a:t>
            </a:r>
            <a:r>
              <a:rPr lang="ru-RU" sz="2000" i="0" dirty="0">
                <a:effectLst/>
              </a:rPr>
              <a:t> блюд</a:t>
            </a:r>
            <a:r>
              <a:rPr lang="ru-RU" sz="2000" b="0" i="0" dirty="0">
                <a:effectLst/>
              </a:rPr>
              <a:t>, приготовлении холодных закусок, салатов, подлежащие замене на новые при нарушении их целостности и после санитарно-гигиенических перерывов в работе.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7038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B6A02-0CA7-4DD0-A3C7-3368DA3D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3" y="286467"/>
            <a:ext cx="11179277" cy="55910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/>
                <a:latin typeface="+mn-lt"/>
              </a:rPr>
              <a:t>Для предотвращения размножения патогенных микроорганизмов </a:t>
            </a:r>
            <a:br>
              <a:rPr lang="ru-RU" sz="2400" b="1" i="1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b="1" i="1" u="sng" dirty="0">
                <a:solidFill>
                  <a:srgbClr val="C00000"/>
                </a:solidFill>
                <a:effectLst/>
                <a:latin typeface="+mn-lt"/>
              </a:rPr>
              <a:t>не допускается:</a:t>
            </a:r>
            <a:endParaRPr lang="ru-RU" sz="2400" b="1" i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BDCF1-E9B2-4591-A2BE-E92CD8606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2" y="1081549"/>
            <a:ext cx="11680722" cy="263320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   </a:t>
            </a:r>
            <a:r>
              <a:rPr lang="ru-RU" sz="2000" dirty="0">
                <a:effectLst/>
              </a:rPr>
              <a:t>нахождение на раздаче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более 3 часов </a:t>
            </a:r>
            <a:r>
              <a:rPr lang="ru-RU" sz="2000" b="0" i="0" dirty="0">
                <a:effectLst/>
              </a:rPr>
              <a:t>с момента изготовления готовых блюд, требующих разогревания перед употреблением;</a:t>
            </a:r>
          </a:p>
          <a:p>
            <a:pPr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   размещение на раздаче для реализации холодных блюд, кондитерских изделий и напитков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вне охлаждаемой витрины </a:t>
            </a:r>
            <a:r>
              <a:rPr lang="ru-RU" sz="2000" b="0" i="0" dirty="0">
                <a:effectLst/>
              </a:rPr>
              <a:t>(холодильного оборудования) и реализация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с нарушением установленных сроков годности и условий хранения</a:t>
            </a:r>
            <a:r>
              <a:rPr lang="ru-RU" sz="2000" b="0" i="0" dirty="0">
                <a:effectLst/>
              </a:rPr>
              <a:t>, обеспечивающих качество и безопасность продукции;</a:t>
            </a:r>
            <a:endParaRPr lang="ru-RU" sz="2000" dirty="0"/>
          </a:p>
          <a:p>
            <a:pPr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   реализация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на следующий день </a:t>
            </a:r>
            <a:r>
              <a:rPr lang="ru-RU" sz="2000" b="0" i="0" dirty="0">
                <a:effectLst/>
              </a:rPr>
              <a:t>готовых блюд;</a:t>
            </a:r>
          </a:p>
          <a:p>
            <a:pPr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  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замораживание</a:t>
            </a:r>
            <a:r>
              <a:rPr lang="ru-RU" sz="2000" b="0" i="0" dirty="0">
                <a:effectLst/>
              </a:rPr>
              <a:t> нереализованных готовых блюд для последующей реализации в другие дни;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CF3E94-6A42-482A-8EDE-0FEF7A6FC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70" y="3950726"/>
            <a:ext cx="6449530" cy="2856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FF23C5-A6ED-4E97-B688-18B8A50C4BE2}"/>
              </a:ext>
            </a:extLst>
          </p:cNvPr>
          <p:cNvSpPr txBox="1"/>
          <p:nvPr/>
        </p:nvSpPr>
        <p:spPr>
          <a:xfrm>
            <a:off x="353962" y="3652793"/>
            <a:ext cx="4905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</a:rPr>
              <a:t>   </a:t>
            </a:r>
            <a:r>
              <a:rPr lang="ru-RU" sz="2200" b="1" dirty="0">
                <a:solidFill>
                  <a:srgbClr val="C00000"/>
                </a:solidFill>
                <a:effectLst/>
              </a:rPr>
              <a:t>привлечение</a:t>
            </a:r>
            <a:r>
              <a:rPr lang="ru-RU" sz="2200" b="1" i="0" dirty="0">
                <a:effectLst/>
              </a:rPr>
              <a:t> </a:t>
            </a:r>
            <a:r>
              <a:rPr lang="ru-RU" sz="2200" i="0" dirty="0">
                <a:effectLst/>
              </a:rPr>
              <a:t>к приготовлению, </a:t>
            </a:r>
            <a:r>
              <a:rPr lang="ru-RU" sz="2200" i="0" dirty="0" err="1">
                <a:effectLst/>
              </a:rPr>
              <a:t>порционированию</a:t>
            </a:r>
            <a:r>
              <a:rPr lang="ru-RU" sz="2200" i="0" dirty="0">
                <a:effectLst/>
              </a:rPr>
              <a:t> и раздаче кулинарных изделий 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посторонних лиц, </a:t>
            </a:r>
            <a:r>
              <a:rPr lang="ru-RU" sz="2200" b="0" i="0" dirty="0">
                <a:effectLst/>
              </a:rPr>
              <a:t>включая персонал, в должностные обязанности которого не входят указанные виды деятельности.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25992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672A9F-A10D-4D80-B497-1F6888402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4" y="393291"/>
            <a:ext cx="7747819" cy="1435510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   </a:t>
            </a:r>
            <a:r>
              <a:rPr lang="ru-RU" sz="2000" b="0" i="0" dirty="0">
                <a:effectLst/>
              </a:rPr>
              <a:t>В целях исключения контактного микробиологического и паразитарного загрязнения пищевой продукции </a:t>
            </a:r>
            <a:r>
              <a:rPr lang="ru-RU" sz="2000" b="1" i="0" dirty="0">
                <a:effectLst/>
              </a:rPr>
              <a:t>для посетителей и работников </a:t>
            </a:r>
            <a:r>
              <a:rPr lang="ru-RU" sz="2000" b="0" i="0" dirty="0">
                <a:effectLst/>
              </a:rPr>
              <a:t>предприятий общественного питания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должны быть оборудованы отдельные туалеты с раковинами для мытья рук.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B4BAF-AB46-495B-8B0B-64BF63B7D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4" y="3628027"/>
            <a:ext cx="2649794" cy="2649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CAAE3B-9879-42A6-95AF-2693A5064B3B}"/>
              </a:ext>
            </a:extLst>
          </p:cNvPr>
          <p:cNvSpPr txBox="1"/>
          <p:nvPr/>
        </p:nvSpPr>
        <p:spPr>
          <a:xfrm>
            <a:off x="3239730" y="1568244"/>
            <a:ext cx="487188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</a:rPr>
              <a:t>   </a:t>
            </a:r>
            <a:r>
              <a:rPr lang="ru-RU" sz="2000" b="0" i="0" dirty="0">
                <a:effectLst/>
              </a:rPr>
              <a:t>В целях контроля за риском возникновения условий для размножения патогенных микроорганизмов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необходимо вести ежедневную регистрацию показателей температурного режима хранения пищевой продукции </a:t>
            </a:r>
            <a:r>
              <a:rPr lang="ru-RU" sz="2000" i="0" dirty="0">
                <a:effectLst/>
              </a:rPr>
              <a:t>в холодильном оборудовании и складских помещениях на бумажном и (или) электронном носителях и влажности - в складских помещениях </a:t>
            </a:r>
            <a:r>
              <a:rPr lang="ru-RU" sz="2000" b="0" i="0" dirty="0">
                <a:effectLst/>
              </a:rPr>
              <a:t>(рекомендуемые образцы приведены в </a:t>
            </a:r>
            <a:r>
              <a:rPr lang="ru-RU" sz="2000" b="0" i="0" u="sng" dirty="0">
                <a:effectLst/>
              </a:rPr>
              <a:t>приложениях N 2</a:t>
            </a:r>
            <a:r>
              <a:rPr lang="ru-RU" sz="2000" b="0" i="0" dirty="0">
                <a:effectLst/>
              </a:rPr>
              <a:t> и </a:t>
            </a:r>
            <a:r>
              <a:rPr lang="ru-RU" sz="2000" b="0" i="0" u="sng" dirty="0">
                <a:effectLst/>
              </a:rPr>
              <a:t>3 к СанПиН 2.3/2.4.3590-20</a:t>
            </a:r>
            <a:r>
              <a:rPr lang="ru-RU" sz="2000" b="0" i="0" dirty="0">
                <a:effectLst/>
              </a:rPr>
              <a:t>).</a:t>
            </a:r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949F7D-FA14-44A6-91CA-2E2608D58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5" y="1767271"/>
            <a:ext cx="2996200" cy="16617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E18EB6-BC96-45F7-BF0F-06899879FD80}"/>
              </a:ext>
            </a:extLst>
          </p:cNvPr>
          <p:cNvSpPr txBox="1"/>
          <p:nvPr/>
        </p:nvSpPr>
        <p:spPr>
          <a:xfrm>
            <a:off x="8111613" y="393291"/>
            <a:ext cx="39034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   </a:t>
            </a:r>
            <a:r>
              <a:rPr lang="ru-RU" sz="2000" b="1" i="0" dirty="0">
                <a:effectLst/>
              </a:rPr>
              <a:t>Складские помещения </a:t>
            </a:r>
            <a:r>
              <a:rPr lang="ru-RU" sz="2000" b="0" i="0" dirty="0">
                <a:effectLst/>
              </a:rPr>
              <a:t>для хранения продукции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должны быть оборудованы </a:t>
            </a:r>
            <a:r>
              <a:rPr lang="ru-RU" sz="2000" dirty="0">
                <a:effectLst/>
              </a:rPr>
              <a:t>приборами для измерения относительной влажности и температуры воздуха, </a:t>
            </a:r>
            <a:r>
              <a:rPr lang="ru-RU" sz="2000" b="1" i="0" dirty="0">
                <a:effectLst/>
              </a:rPr>
              <a:t>холодильное оборудование </a:t>
            </a:r>
            <a:r>
              <a:rPr lang="ru-RU" sz="2000" b="0" i="0" dirty="0">
                <a:effectLst/>
              </a:rPr>
              <a:t>- </a:t>
            </a:r>
            <a:r>
              <a:rPr lang="ru-RU" sz="2000" dirty="0">
                <a:effectLst/>
              </a:rPr>
              <a:t>контрольными термометрами.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000" dirty="0">
              <a:effectLst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</a:rPr>
              <a:t>Использование </a:t>
            </a:r>
            <a:r>
              <a:rPr lang="ru-RU" sz="2000" b="1" dirty="0">
                <a:effectLst/>
              </a:rPr>
              <a:t>ртутных термометров</a:t>
            </a:r>
            <a:r>
              <a:rPr lang="ru-RU" sz="2000" dirty="0">
                <a:effectLst/>
              </a:rPr>
              <a:t> при организации общественного питания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не допускается.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000" dirty="0">
              <a:effectLst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1C4DC1-A8A5-4FA5-BD66-2016B45C2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801" y="4387014"/>
            <a:ext cx="2365068" cy="20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01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6B83A4-BA2F-446E-8087-63DEEEECD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4" y="280911"/>
            <a:ext cx="10990006" cy="2005090"/>
          </a:xfrm>
        </p:spPr>
        <p:txBody>
          <a:bodyPr>
            <a:normAutofit lnSpcReduction="10000"/>
          </a:bodyPr>
          <a:lstStyle/>
          <a:p>
            <a:pPr algn="just" fontAlgn="base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b="0" i="0" dirty="0">
                <a:effectLst/>
              </a:rPr>
              <a:t>   Столовые приборы, столовая посуда, чайная посуда, подносы перед раздачей 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должны быть вымыты и высушены</a:t>
            </a:r>
            <a:r>
              <a:rPr lang="ru-RU" sz="2200" b="0" i="0" dirty="0">
                <a:effectLst/>
              </a:rPr>
              <a:t>.</a:t>
            </a:r>
          </a:p>
          <a:p>
            <a:pPr algn="just" fontAlgn="base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b="0" i="0" dirty="0">
                <a:effectLst/>
              </a:rPr>
              <a:t>   В конце рабочего дня 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должна проводиться мойка всей посуды</a:t>
            </a:r>
            <a:r>
              <a:rPr lang="ru-RU" sz="2200" b="0" i="0" dirty="0">
                <a:effectLst/>
              </a:rPr>
              <a:t>, столовых приборов, подносов в посудомоечных машинах с использованием режимов обработки, обеспечивающих 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дезинфекцию</a:t>
            </a:r>
            <a:r>
              <a:rPr lang="ru-RU" sz="2200" b="0" i="0" dirty="0">
                <a:effectLst/>
              </a:rPr>
              <a:t> посуды и столовых приборов, и максимальных температурных режимов.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A4E5F1-8981-4888-A2D6-F3323188E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69" y="2038350"/>
            <a:ext cx="7980231" cy="43744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375222-3ED7-4D10-95B7-927E7D9B7A79}"/>
              </a:ext>
            </a:extLst>
          </p:cNvPr>
          <p:cNvSpPr txBox="1"/>
          <p:nvPr/>
        </p:nvSpPr>
        <p:spPr>
          <a:xfrm>
            <a:off x="363794" y="2038350"/>
            <a:ext cx="41129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b="0" i="0" dirty="0">
                <a:effectLst/>
              </a:rPr>
              <a:t>   При отсутствии посудомоечной машины мытье посуды должно осуществляться ручным способом 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с обработкой всей посуды и столовых приборов дезинфицирующими средствами </a:t>
            </a:r>
            <a:r>
              <a:rPr lang="ru-RU" sz="2200" b="0" i="0" dirty="0">
                <a:effectLst/>
              </a:rPr>
              <a:t>в соответствии с инструкциями по их применению.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02245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CD12FD-06C0-468F-A797-8153EE4C4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5" y="303582"/>
            <a:ext cx="7334866" cy="5423708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</a:rPr>
              <a:t>   С целью исключения опасности загрязнения пищевой продукции токсичными химическими веществами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не допускается хранение и изготовление продукции </a:t>
            </a:r>
            <a:r>
              <a:rPr lang="ru-RU" sz="2400" b="1" dirty="0">
                <a:effectLst/>
              </a:rPr>
              <a:t>во время проведения мероприятий по дератизации и дезинсекции </a:t>
            </a:r>
            <a:r>
              <a:rPr lang="ru-RU" sz="2400" b="0" i="0" dirty="0">
                <a:effectLst/>
              </a:rPr>
              <a:t>в производственных помещениях предприятия общественного питания.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b="0" i="0" dirty="0">
              <a:effectLst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  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Запрещается</a:t>
            </a:r>
            <a:r>
              <a:rPr lang="ru-RU" sz="2400" b="0" i="0" dirty="0">
                <a:effectLst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проведение дератизации и дезинсекции </a:t>
            </a:r>
            <a:r>
              <a:rPr lang="ru-RU" sz="2400" b="0" i="0" dirty="0">
                <a:effectLst/>
              </a:rPr>
              <a:t>распыляемыми и рассыпаемыми токсичными химическими веществами </a:t>
            </a:r>
            <a:r>
              <a:rPr lang="ru-RU" sz="2400" b="1" dirty="0">
                <a:effectLst/>
              </a:rPr>
              <a:t>в присутствии посетителей и персонала </a:t>
            </a:r>
            <a:r>
              <a:rPr lang="ru-RU" sz="2400" b="0" i="0" dirty="0">
                <a:effectLst/>
              </a:rPr>
              <a:t>(за исключением персонала организации, задействованного в проведении таких работ).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33255AC-C238-4807-97DE-37D1685F6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43" y="931581"/>
            <a:ext cx="4365522" cy="416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38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2A9A3B-EEA8-4949-BB19-1BC98E10D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86" y="380283"/>
            <a:ext cx="11481619" cy="4351338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0" i="0" dirty="0">
                <a:effectLst/>
              </a:rPr>
              <a:t> В целях исключения риска токсического воздействия на здоровье потребителя и персонала предприятий общественного питания, в том числе аллергических реакций, </a:t>
            </a:r>
            <a:r>
              <a:rPr lang="ru-RU" sz="2800" b="1" i="0" dirty="0">
                <a:effectLst/>
              </a:rPr>
              <a:t>моющие и дезинфицирующие средства, </a:t>
            </a:r>
            <a:r>
              <a:rPr lang="ru-RU" sz="2800" i="0" dirty="0">
                <a:effectLst/>
              </a:rPr>
              <a:t>предназначенные для уборки помещений</a:t>
            </a:r>
            <a:r>
              <a:rPr lang="ru-RU" sz="2800" b="0" i="0" dirty="0">
                <a:effectLst/>
              </a:rPr>
              <a:t>, производственного и санитарного оборудования (раковин для мытья рук, унитазов), </a:t>
            </a:r>
            <a:r>
              <a:rPr lang="ru-RU" sz="2800" b="1" i="1" dirty="0">
                <a:solidFill>
                  <a:srgbClr val="C00000"/>
                </a:solidFill>
                <a:effectLst/>
              </a:rPr>
              <a:t>должны использоваться в соответствии с инструкциями по их применению </a:t>
            </a:r>
            <a:r>
              <a:rPr lang="ru-RU" sz="2800" b="0" i="0" dirty="0">
                <a:effectLst/>
              </a:rPr>
              <a:t>и храниться в специально отведенных местах. </a:t>
            </a:r>
            <a:r>
              <a:rPr lang="ru-RU" sz="2800" b="1" i="1" dirty="0">
                <a:solidFill>
                  <a:srgbClr val="C00000"/>
                </a:solidFill>
                <a:effectLst/>
              </a:rPr>
              <a:t>Исключается их попадание в пищевую продукцию.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0" i="0" dirty="0">
                <a:effectLst/>
              </a:rPr>
              <a:t>   </a:t>
            </a:r>
            <a:r>
              <a:rPr lang="ru-RU" sz="2800" b="1" i="0" dirty="0">
                <a:effectLst/>
              </a:rPr>
              <a:t>Емкости с рабочими растворами </a:t>
            </a:r>
            <a:r>
              <a:rPr lang="ru-RU" sz="2800" b="0" i="0" dirty="0">
                <a:effectLst/>
              </a:rPr>
              <a:t>дезинфицирующих, моющих средств </a:t>
            </a:r>
            <a:r>
              <a:rPr lang="ru-RU" sz="2800" b="1" i="1" dirty="0">
                <a:solidFill>
                  <a:srgbClr val="C00000"/>
                </a:solidFill>
                <a:effectLst/>
              </a:rPr>
              <a:t>должны быть промаркированы</a:t>
            </a:r>
            <a:r>
              <a:rPr lang="ru-RU" sz="2800" b="0" i="0" dirty="0">
                <a:effectLst/>
              </a:rPr>
              <a:t> с указанием названия средства, его концентрации, даты приготовления, предельного срока годности (при отсутствии оригинальной маркировки на емкости со средством).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dirty="0"/>
              <a:t>   </a:t>
            </a:r>
            <a:r>
              <a:rPr lang="ru-RU" sz="2800" b="1" i="0" dirty="0">
                <a:effectLst/>
              </a:rPr>
              <a:t>Контроль</a:t>
            </a:r>
            <a:r>
              <a:rPr lang="ru-RU" sz="2800" b="0" i="0" dirty="0">
                <a:effectLst/>
              </a:rPr>
              <a:t> </a:t>
            </a:r>
            <a:r>
              <a:rPr lang="ru-RU" sz="2800" b="1" i="0" dirty="0">
                <a:effectLst/>
              </a:rPr>
              <a:t>за содержанием действующих веществ </a:t>
            </a:r>
            <a:r>
              <a:rPr lang="ru-RU" sz="2800" b="0" i="0" dirty="0">
                <a:effectLst/>
              </a:rPr>
              <a:t>дезинфицирующих средств </a:t>
            </a:r>
            <a:r>
              <a:rPr lang="ru-RU" sz="2800" b="1" i="1" dirty="0">
                <a:solidFill>
                  <a:srgbClr val="C00000"/>
                </a:solidFill>
                <a:effectLst/>
              </a:rPr>
              <a:t>должен осуществляться в соответствии с программой производственного                   контроля</a:t>
            </a:r>
            <a:r>
              <a:rPr lang="ru-RU" sz="2800" b="0" i="0" dirty="0">
                <a:effectLst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FD15B8-E8CC-479D-B1A2-0A5AD373C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21" y="4054992"/>
            <a:ext cx="5043947" cy="25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72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C1FC94-FAEC-41B5-BE6F-E97442393D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1" y="416859"/>
            <a:ext cx="5137085" cy="513708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2B9FE89-9E92-43FF-BC67-03609D73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61" y="416859"/>
            <a:ext cx="7847930" cy="3203796"/>
          </a:xfrm>
        </p:spPr>
        <p:txBody>
          <a:bodyPr>
            <a:normAutofit fontScale="70000" lnSpcReduction="20000"/>
          </a:bodyPr>
          <a:lstStyle/>
          <a:p>
            <a:pPr indent="-52388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300" b="0" i="0" dirty="0">
                <a:effectLst/>
              </a:rPr>
              <a:t>   В организованных детских коллективах общественное </a:t>
            </a:r>
            <a:r>
              <a:rPr lang="ru-RU" sz="3300" b="1" i="0" dirty="0">
                <a:effectLst/>
              </a:rPr>
              <a:t>питание детей </a:t>
            </a:r>
            <a:r>
              <a:rPr lang="ru-RU" sz="3300" b="1" i="1" dirty="0">
                <a:solidFill>
                  <a:srgbClr val="C00000"/>
                </a:solidFill>
                <a:effectLst/>
              </a:rPr>
              <a:t>должно осуществляться</a:t>
            </a:r>
            <a:r>
              <a:rPr lang="ru-RU" sz="3300" b="0" i="0" dirty="0">
                <a:solidFill>
                  <a:srgbClr val="C00000"/>
                </a:solidFill>
                <a:effectLst/>
              </a:rPr>
              <a:t> </a:t>
            </a:r>
            <a:r>
              <a:rPr lang="ru-RU" sz="3300" b="1" i="1" dirty="0">
                <a:solidFill>
                  <a:srgbClr val="C00000"/>
                </a:solidFill>
                <a:effectLst/>
              </a:rPr>
              <a:t>посредством реализации основного (организованного) меню</a:t>
            </a:r>
            <a:r>
              <a:rPr lang="ru-RU" sz="3300" b="0" i="0" dirty="0">
                <a:effectLst/>
              </a:rPr>
              <a:t>, включающего горячее питание, дополнительного питания, а также индивидуальных меню для детей, нуждающихся в лечебном и диетическом питании с учетом требований, содержащихся в </a:t>
            </a:r>
            <a:r>
              <a:rPr lang="ru-RU" sz="3300" b="0" i="0" u="sng" dirty="0">
                <a:effectLst/>
              </a:rPr>
              <a:t>приложениях N 6-13 к СанПиН 2.3/2.4.3590-20</a:t>
            </a:r>
            <a:r>
              <a:rPr lang="ru-RU" sz="3300" b="0" i="0" dirty="0">
                <a:effectLst/>
              </a:rPr>
              <a:t>.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FE4E9-1556-4B3D-A8A2-A36517B5EE04}"/>
              </a:ext>
            </a:extLst>
          </p:cNvPr>
          <p:cNvSpPr txBox="1"/>
          <p:nvPr/>
        </p:nvSpPr>
        <p:spPr>
          <a:xfrm>
            <a:off x="372432" y="3240234"/>
            <a:ext cx="655483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300" b="0" i="0" dirty="0">
                <a:effectLst/>
              </a:rPr>
              <a:t> В организованных детских коллективах в детских организациях </a:t>
            </a:r>
            <a:r>
              <a:rPr lang="ru-RU" sz="2300" b="1" i="0" dirty="0">
                <a:effectLst/>
              </a:rPr>
              <a:t>исключение горячего питания из меню</a:t>
            </a:r>
            <a:r>
              <a:rPr lang="ru-RU" sz="2300" b="0" i="0" dirty="0">
                <a:effectLst/>
              </a:rPr>
              <a:t>, а также </a:t>
            </a:r>
            <a:r>
              <a:rPr lang="ru-RU" sz="2300" b="1" i="0" dirty="0">
                <a:effectLst/>
              </a:rPr>
              <a:t>замена его буфетной продукцией</a:t>
            </a:r>
            <a:r>
              <a:rPr lang="ru-RU" sz="2300" b="0" i="0" dirty="0">
                <a:effectLst/>
              </a:rPr>
              <a:t>, </a:t>
            </a:r>
            <a:r>
              <a:rPr lang="ru-RU" sz="2300" b="1" i="1" dirty="0">
                <a:solidFill>
                  <a:srgbClr val="C00000"/>
                </a:solidFill>
                <a:effectLst/>
              </a:rPr>
              <a:t>не допускаются</a:t>
            </a:r>
            <a:r>
              <a:rPr lang="ru-RU" sz="2300" b="0" i="0" dirty="0">
                <a:effectLst/>
              </a:rPr>
              <a:t>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300" b="0" i="0" dirty="0">
                <a:effectLst/>
              </a:rPr>
              <a:t>   Для предотвращения размножения микроорганизмов </a:t>
            </a:r>
            <a:r>
              <a:rPr lang="ru-RU" sz="2300" b="1" i="0" dirty="0">
                <a:effectLst/>
              </a:rPr>
              <a:t>готовые блюда </a:t>
            </a:r>
            <a:r>
              <a:rPr lang="ru-RU" sz="2300" b="1" i="1" dirty="0">
                <a:solidFill>
                  <a:srgbClr val="C00000"/>
                </a:solidFill>
                <a:effectLst/>
              </a:rPr>
              <a:t>должны быть реализованы не позднее 2 часов</a:t>
            </a:r>
            <a:r>
              <a:rPr lang="ru-RU" sz="2300" b="0" i="0" dirty="0">
                <a:solidFill>
                  <a:srgbClr val="C00000"/>
                </a:solidFill>
                <a:effectLst/>
              </a:rPr>
              <a:t> </a:t>
            </a:r>
            <a:r>
              <a:rPr lang="ru-RU" sz="2300" b="1" i="0" dirty="0">
                <a:effectLst/>
              </a:rPr>
              <a:t>с момента изготовления.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120035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60F97-770C-48F0-A5CF-535593A8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4" y="115743"/>
            <a:ext cx="11621785" cy="1001857"/>
          </a:xfrm>
        </p:spPr>
        <p:txBody>
          <a:bodyPr>
            <a:noAutofit/>
          </a:bodyPr>
          <a:lstStyle/>
          <a:p>
            <a:pPr algn="just"/>
            <a:r>
              <a:rPr lang="ru-RU" sz="2000" b="1" i="0" dirty="0">
                <a:effectLst/>
                <a:latin typeface="+mn-lt"/>
              </a:rPr>
              <a:t>Меню</a:t>
            </a:r>
            <a:r>
              <a:rPr lang="ru-RU" sz="2000" b="0" i="0" dirty="0">
                <a:effectLst/>
                <a:latin typeface="+mn-lt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effectLst/>
                <a:latin typeface="+mn-lt"/>
              </a:rPr>
              <a:t>должно предусматривать распределение</a:t>
            </a:r>
            <a:r>
              <a:rPr lang="ru-RU" sz="2000" b="0" i="0" dirty="0">
                <a:effectLst/>
                <a:latin typeface="+mn-lt"/>
              </a:rPr>
              <a:t> блюд, кулинарных, мучных, кондитерских и хлебобулочных изделий </a:t>
            </a:r>
            <a:r>
              <a:rPr lang="ru-RU" sz="2000" b="1" i="0" dirty="0">
                <a:effectLst/>
                <a:latin typeface="+mn-lt"/>
              </a:rPr>
              <a:t>по отдельным приемам пищи </a:t>
            </a:r>
            <a:r>
              <a:rPr lang="ru-RU" sz="2000" b="0" i="0" dirty="0">
                <a:effectLst/>
                <a:latin typeface="+mn-lt"/>
              </a:rPr>
              <a:t>(завтрак, второй завтрак, обед, полдник, ужин, второй ужин) </a:t>
            </a:r>
            <a:r>
              <a:rPr lang="ru-RU" sz="2000" b="1" dirty="0">
                <a:effectLst/>
                <a:latin typeface="+mn-lt"/>
              </a:rPr>
              <a:t>с учетом следующего</a:t>
            </a:r>
            <a:r>
              <a:rPr lang="ru-RU" sz="2000" b="0" i="0" dirty="0">
                <a:effectLst/>
                <a:latin typeface="+mn-lt"/>
              </a:rPr>
              <a:t>: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8BF00-45D5-4C5E-B3DC-41C8069C7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391" y="1139574"/>
            <a:ext cx="8217140" cy="5569094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   </a:t>
            </a:r>
            <a:r>
              <a:rPr lang="ru-RU" sz="2000" b="1" i="0" dirty="0">
                <a:effectLst/>
              </a:rPr>
              <a:t>При отсутствии второго завтрака </a:t>
            </a:r>
            <a:r>
              <a:rPr lang="ru-RU" sz="2000" b="0" i="0" dirty="0">
                <a:effectLst/>
              </a:rPr>
              <a:t>калорийность основного завтрака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должна быть увеличена на 5% соответственно</a:t>
            </a:r>
            <a:r>
              <a:rPr lang="ru-RU" sz="2000" b="0" i="0" dirty="0">
                <a:effectLst/>
              </a:rPr>
              <a:t>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   </a:t>
            </a:r>
            <a:r>
              <a:rPr lang="ru-RU" sz="2000" b="1" i="0" dirty="0">
                <a:effectLst/>
              </a:rPr>
              <a:t>При 12-часовом пребывании </a:t>
            </a:r>
            <a:r>
              <a:rPr lang="ru-RU" sz="2000" b="0" i="0" dirty="0">
                <a:effectLst/>
              </a:rPr>
              <a:t>возможна организация как </a:t>
            </a:r>
            <a:r>
              <a:rPr lang="ru-RU" sz="2000" b="1" i="0" dirty="0">
                <a:effectLst/>
              </a:rPr>
              <a:t>отдельного полдника</a:t>
            </a:r>
            <a:r>
              <a:rPr lang="ru-RU" sz="2000" b="0" i="0" dirty="0">
                <a:effectLst/>
              </a:rPr>
              <a:t>, так и </a:t>
            </a:r>
            <a:r>
              <a:rPr lang="ru-RU" sz="2000" b="1" i="0" dirty="0">
                <a:effectLst/>
              </a:rPr>
              <a:t>"уплотненного" полдника </a:t>
            </a:r>
            <a:r>
              <a:rPr lang="ru-RU" sz="2000" b="0" i="0" dirty="0">
                <a:effectLst/>
              </a:rPr>
              <a:t>с включением блюд ужина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и с распределением калорийности суточного рациона 30%.</a:t>
            </a:r>
            <a:endParaRPr lang="ru-RU" sz="2000" b="1" i="1" dirty="0">
              <a:solidFill>
                <a:srgbClr val="C00000"/>
              </a:solidFill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   </a:t>
            </a:r>
            <a:r>
              <a:rPr lang="ru-RU" sz="2000" b="1" i="0" dirty="0">
                <a:effectLst/>
              </a:rPr>
              <a:t>Допускается</a:t>
            </a:r>
            <a:r>
              <a:rPr lang="ru-RU" sz="2000" b="0" i="0" dirty="0">
                <a:effectLst/>
              </a:rPr>
              <a:t> </a:t>
            </a:r>
            <a:r>
              <a:rPr lang="ru-RU" sz="2000" b="1" i="0" dirty="0">
                <a:effectLst/>
              </a:rPr>
              <a:t>в течение дня отступление от норм калорийности</a:t>
            </a:r>
            <a:r>
              <a:rPr lang="ru-RU" sz="2000" b="0" i="0" dirty="0">
                <a:effectLst/>
              </a:rPr>
              <a:t> </a:t>
            </a:r>
            <a:r>
              <a:rPr lang="ru-RU" sz="2000" b="1" dirty="0">
                <a:effectLst/>
              </a:rPr>
              <a:t>по отдельным приемам пищи в пределах +/-5%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при условии, что средний % пищевой ценности за неделю будет соответствовать нормам</a:t>
            </a:r>
            <a:r>
              <a:rPr lang="ru-RU" sz="2000" b="0" i="0" dirty="0">
                <a:effectLst/>
              </a:rPr>
              <a:t>, приведенным в </a:t>
            </a:r>
            <a:r>
              <a:rPr lang="ru-RU" sz="2000" b="0" i="0" u="sng" dirty="0">
                <a:effectLst/>
              </a:rPr>
              <a:t>таблице N 3 приложения N 10 к СанПиН 2.3/2.4.3590-20</a:t>
            </a:r>
            <a:r>
              <a:rPr lang="ru-RU" sz="2000" b="0" i="0" dirty="0">
                <a:effectLst/>
              </a:rPr>
              <a:t>, по каждому приему пищи.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</a:rPr>
              <a:t>   На период летнего отдыха и оздоровления</a:t>
            </a:r>
            <a:r>
              <a:rPr lang="ru-RU" sz="2000" b="0" i="0" dirty="0">
                <a:effectLst/>
              </a:rPr>
              <a:t> (до 90 дней), в выходные, праздничные и каникулярные дни, при повышенной физической нагрузке (спортивные соревнования, слеты, сборы и тому подобное) </a:t>
            </a:r>
            <a:r>
              <a:rPr lang="ru-RU" sz="2000" b="1" i="0" dirty="0">
                <a:effectLst/>
              </a:rPr>
              <a:t>нормы питания, включая калорийность суточного рациона</a:t>
            </a:r>
            <a:r>
              <a:rPr lang="ru-RU" sz="2000" b="0" i="0" dirty="0">
                <a:effectLst/>
              </a:rPr>
              <a:t>,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должны быть увеличены не менее чем на 10,0% в день на каждого человека.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   </a:t>
            </a:r>
            <a:r>
              <a:rPr lang="ru-RU" sz="2000" b="1" dirty="0">
                <a:effectLst/>
              </a:rPr>
              <a:t>Разрешается</a:t>
            </a:r>
            <a:r>
              <a:rPr lang="ru-RU" sz="2000" b="0" i="0" dirty="0">
                <a:effectLst/>
              </a:rPr>
              <a:t> </a:t>
            </a:r>
            <a:r>
              <a:rPr lang="ru-RU" sz="2000" b="1" i="0" dirty="0">
                <a:effectLst/>
              </a:rPr>
              <a:t>производить замену отдельных видов пищевой продукции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в соответствии с санитарными правилами и нормами</a:t>
            </a:r>
            <a:r>
              <a:rPr lang="ru-RU" sz="2000" b="1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2000" b="0" i="0" dirty="0">
                <a:effectLst/>
              </a:rPr>
              <a:t>в пределах средств, выделяемых на эти цели.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89DEAF-ED5F-4930-932B-B07F1A54E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4" y="1139574"/>
            <a:ext cx="3404646" cy="55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54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CF8625-3BB4-414E-A26E-3C1E9F292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1" y="243823"/>
            <a:ext cx="11536219" cy="772177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ru-RU" sz="2400" b="0" i="0" dirty="0">
                <a:effectLst/>
              </a:rPr>
              <a:t>В организации, в которой </a:t>
            </a:r>
            <a:r>
              <a:rPr lang="ru-RU" sz="2400" b="1" dirty="0">
                <a:effectLst/>
              </a:rPr>
              <a:t>организуется питание детей,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должно разрабатываться меню.</a:t>
            </a:r>
            <a:r>
              <a:rPr lang="ru-RU" sz="2400" b="0" i="0" dirty="0">
                <a:effectLst/>
              </a:rPr>
              <a:t> Меню должно утверждаться руководителем организации.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382D1B-326C-4AB0-9DA5-91D3A27D2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7" y="1016000"/>
            <a:ext cx="11714364" cy="55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41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5DE352F-FF1A-4B2C-BE95-F761CD66F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350983"/>
            <a:ext cx="11150600" cy="5916468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i="0" dirty="0">
                <a:effectLst/>
              </a:rPr>
              <a:t>   В случае привлечения предприятия общественного питания к организации питания детей</a:t>
            </a:r>
            <a:r>
              <a:rPr lang="ru-RU" sz="2400" b="0" i="0" dirty="0">
                <a:effectLst/>
              </a:rPr>
              <a:t> в организованных детских коллективах в детских организациях, организациях отдыха детей и их оздоровления, медицинских организациях, организациях социального обслуживания осуществляющих стационарное социальное обслуживание, </a:t>
            </a:r>
            <a:r>
              <a:rPr lang="ru-RU" sz="2400" b="1" i="0" dirty="0">
                <a:solidFill>
                  <a:srgbClr val="C00000"/>
                </a:solidFill>
                <a:effectLst/>
              </a:rPr>
              <a:t>меню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должно утверждаться руководителем предприятия</a:t>
            </a:r>
            <a:r>
              <a:rPr lang="ru-RU" sz="2400" b="1" i="0" dirty="0">
                <a:effectLst/>
              </a:rPr>
              <a:t> общественного питания,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согласовываться руководителем организации</a:t>
            </a:r>
            <a:r>
              <a:rPr lang="ru-RU" sz="2400" b="1" dirty="0">
                <a:effectLst/>
              </a:rPr>
              <a:t>, в которой организуется питание детей</a:t>
            </a:r>
            <a:r>
              <a:rPr lang="ru-RU" sz="2400" b="1" i="0" dirty="0">
                <a:effectLst/>
              </a:rPr>
              <a:t>.</a:t>
            </a:r>
            <a:endParaRPr lang="ru-RU" sz="24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</a:rPr>
              <a:t>   </a:t>
            </a:r>
            <a:r>
              <a:rPr lang="ru-RU" sz="2400" b="1" i="0" dirty="0">
                <a:effectLst/>
              </a:rPr>
              <a:t>Меню</a:t>
            </a:r>
            <a:r>
              <a:rPr lang="ru-RU" sz="2400" b="0" i="0" dirty="0">
                <a:effectLst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должно разрабатываться на период </a:t>
            </a:r>
            <a:r>
              <a:rPr lang="ru-RU" sz="2400" b="1" i="1" u="sng" dirty="0">
                <a:solidFill>
                  <a:srgbClr val="C00000"/>
                </a:solidFill>
                <a:effectLst/>
              </a:rPr>
              <a:t>не менее двух недель </a:t>
            </a:r>
            <a:r>
              <a:rPr lang="ru-RU" sz="2400" b="0" i="0" dirty="0">
                <a:effectLst/>
              </a:rPr>
              <a:t>(с учетом режима организации) для каждой возрастной группы детей (рекомендуемый образец приведен в </a:t>
            </a:r>
            <a:r>
              <a:rPr lang="ru-RU" sz="2400" b="0" i="0" u="sng" dirty="0">
                <a:effectLst/>
              </a:rPr>
              <a:t>приложении N 8 к СанПиН 2.3/2.4.3590-20</a:t>
            </a:r>
            <a:r>
              <a:rPr lang="ru-RU" sz="2400" b="0" i="0" dirty="0">
                <a:solidFill>
                  <a:srgbClr val="444444"/>
                </a:solidFill>
                <a:effectLst/>
              </a:rPr>
              <a:t>).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</a:rPr>
              <a:t>   </a:t>
            </a:r>
            <a:r>
              <a:rPr lang="ru-RU" sz="2400" b="1" i="0" dirty="0">
                <a:effectLst/>
              </a:rPr>
              <a:t>Питание детей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должно осуществляться в соответствии с</a:t>
            </a:r>
            <a:r>
              <a:rPr lang="ru-RU" sz="2400" b="0" i="0" dirty="0">
                <a:effectLst/>
              </a:rPr>
              <a:t> </a:t>
            </a:r>
            <a:r>
              <a:rPr lang="ru-RU" sz="2400" b="1" i="0" dirty="0">
                <a:effectLst/>
              </a:rPr>
              <a:t>утвержденным меню</a:t>
            </a:r>
            <a:r>
              <a:rPr lang="ru-RU" sz="2400" b="0" i="0" dirty="0">
                <a:effectLst/>
              </a:rPr>
              <a:t>.</a:t>
            </a:r>
            <a:endParaRPr lang="ru-RU" sz="24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</a:rPr>
              <a:t>   </a:t>
            </a:r>
            <a:r>
              <a:rPr lang="ru-RU" sz="2400" b="1" i="0" dirty="0">
                <a:effectLst/>
              </a:rPr>
              <a:t>Допускается</a:t>
            </a:r>
            <a:r>
              <a:rPr lang="ru-RU" sz="2400" b="0" i="0" dirty="0">
                <a:effectLst/>
              </a:rPr>
              <a:t> замена одного вида пищевой продукции, блюд и кулинарных изделий на иные виды пищевой продукции, блюд и кулинарных изделий в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соответствии с таблицей замены пищевой продукции </a:t>
            </a:r>
            <a:r>
              <a:rPr lang="ru-RU" sz="2400" b="0" i="0" dirty="0">
                <a:effectLst/>
              </a:rPr>
              <a:t>с учетом ее пищевой ценности (</a:t>
            </a:r>
            <a:r>
              <a:rPr lang="ru-RU" sz="2400" b="0" i="0" u="sng" dirty="0">
                <a:effectLst/>
              </a:rPr>
              <a:t>приложение N 11 к СанПиН 2.3/2.4.3590-20</a:t>
            </a:r>
            <a:r>
              <a:rPr lang="ru-RU" sz="2400" b="0" i="0" dirty="0">
                <a:solidFill>
                  <a:srgbClr val="444444"/>
                </a:solidFill>
                <a:effectLst/>
              </a:rPr>
              <a:t>)</a:t>
            </a:r>
            <a:r>
              <a:rPr lang="ru-RU" sz="2400" b="0" i="0" dirty="0">
                <a:effectLst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79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6669A-9B70-400C-8248-C284090F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7" y="226141"/>
            <a:ext cx="4876799" cy="328397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2200" b="1" dirty="0">
                <a:latin typeface="+mn-lt"/>
              </a:rPr>
              <a:t>Прием пищевой продукции</a:t>
            </a:r>
            <a:r>
              <a:rPr lang="ru-RU" sz="2200" dirty="0">
                <a:latin typeface="+mn-lt"/>
              </a:rPr>
              <a:t>, 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в том числе продовольственного сырья, на предприятие общественного питания должен осуществляться </a:t>
            </a:r>
            <a:r>
              <a:rPr lang="ru-RU" sz="2200" b="1" u="sng" dirty="0">
                <a:latin typeface="+mn-lt"/>
              </a:rPr>
              <a:t>при наличии</a:t>
            </a:r>
            <a:r>
              <a:rPr lang="ru-RU" sz="2200" u="sng" dirty="0">
                <a:latin typeface="+mn-lt"/>
              </a:rPr>
              <a:t> </a:t>
            </a:r>
            <a:r>
              <a:rPr lang="ru-RU" sz="2200" b="1" i="1" dirty="0">
                <a:solidFill>
                  <a:srgbClr val="C00000"/>
                </a:solidFill>
                <a:latin typeface="+mn-lt"/>
              </a:rPr>
              <a:t>маркировки и товаросопроводительной документации, сведений об оценке (подтверждении) соответствия</a:t>
            </a:r>
            <a:r>
              <a:rPr lang="ru-RU" sz="2200" i="1" dirty="0">
                <a:latin typeface="+mn-lt"/>
              </a:rPr>
              <a:t>,</a:t>
            </a:r>
            <a:r>
              <a:rPr lang="ru-RU" sz="2200" dirty="0">
                <a:latin typeface="+mn-lt"/>
              </a:rPr>
              <a:t> предусмотренных в том числе техническими регламентами.</a:t>
            </a:r>
            <a:endParaRPr lang="ru-RU" sz="5400" b="1" u="sng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7002B2-CC97-49CC-9F56-727C419BB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16" y="399473"/>
            <a:ext cx="6260466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5CDE43-1F41-4A9B-9DBA-01061168BB01}"/>
              </a:ext>
            </a:extLst>
          </p:cNvPr>
          <p:cNvSpPr txBox="1"/>
          <p:nvPr/>
        </p:nvSpPr>
        <p:spPr>
          <a:xfrm>
            <a:off x="5338916" y="3616987"/>
            <a:ext cx="6260466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/>
              <a:t>Перечень товаросопроводительной документации: 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   Маркировочный ярлык (маркировка на упаковке);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   Товарная накладная (счет-фактура);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   Декларация о соответствии (кроме: </a:t>
            </a:r>
            <a:r>
              <a:rPr lang="ru-RU" sz="2000" dirty="0" err="1"/>
              <a:t>непереработанной</a:t>
            </a:r>
            <a:r>
              <a:rPr lang="ru-RU" sz="2000" dirty="0"/>
              <a:t> пищевой продукции животного происхождения, специализированной пищевой продукции, уксуса);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   Ветеринарное свидетельство (</a:t>
            </a:r>
            <a:r>
              <a:rPr lang="ru-RU" sz="2000" dirty="0" err="1"/>
              <a:t>непереработанная</a:t>
            </a:r>
            <a:r>
              <a:rPr lang="ru-RU" sz="2000" dirty="0"/>
              <a:t> пищевая продукция животного происхождения).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16FF16-9D7C-4FE0-BD0A-F78D91017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8" y="3567463"/>
            <a:ext cx="4876798" cy="32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07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ECC191D-2B11-4DAD-B92A-15DB19395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266701"/>
            <a:ext cx="8733471" cy="207645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</a:rPr>
              <a:t>   Для дополнительного обогащения рациона питания детей </a:t>
            </a:r>
            <a:r>
              <a:rPr lang="ru-RU" sz="2000" b="0" i="0" dirty="0">
                <a:effectLst/>
              </a:rPr>
              <a:t>микронутриентами в эндемичных по недостатку отдельных микроэлементов регионах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в меню должна использоваться</a:t>
            </a:r>
            <a:r>
              <a:rPr lang="ru-RU" sz="2000" b="0" i="0" dirty="0">
                <a:effectLst/>
              </a:rPr>
              <a:t> </a:t>
            </a:r>
            <a:r>
              <a:rPr lang="ru-RU" sz="2000" b="1" i="0" dirty="0">
                <a:effectLst/>
              </a:rPr>
              <a:t>специализированная пищевая продукция промышленного выпуска</a:t>
            </a:r>
            <a:r>
              <a:rPr lang="ru-RU" sz="2000" b="0" i="0" dirty="0">
                <a:effectLst/>
              </a:rPr>
              <a:t>, обогащенные витаминами и микроэлементами, а также </a:t>
            </a:r>
            <a:r>
              <a:rPr lang="ru-RU" sz="2000" b="1" i="0" dirty="0">
                <a:effectLst/>
              </a:rPr>
              <a:t>витаминизированные напитки промышленного выпуска</a:t>
            </a:r>
            <a:r>
              <a:rPr lang="ru-RU" sz="2000" b="0" i="0" dirty="0">
                <a:effectLst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A1C17A-8A2D-4F30-9028-0EB5C34E9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23" y="34709"/>
            <a:ext cx="2822791" cy="2822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0EFD37-D02F-48AB-BDDC-9872B3F1F25F}"/>
              </a:ext>
            </a:extLst>
          </p:cNvPr>
          <p:cNvSpPr txBox="1"/>
          <p:nvPr/>
        </p:nvSpPr>
        <p:spPr>
          <a:xfrm>
            <a:off x="4371974" y="2012880"/>
            <a:ext cx="46472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</a:rPr>
              <a:t>   Витаминные напитки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должны готовиться </a:t>
            </a:r>
            <a:r>
              <a:rPr lang="ru-RU" sz="2000" b="0" i="0" dirty="0">
                <a:effectLst/>
              </a:rPr>
              <a:t>в соответствии с прилагаемыми инструкциями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непосредственно перед раздачей</a:t>
            </a:r>
            <a:r>
              <a:rPr lang="ru-RU" sz="2000" b="0" i="0" dirty="0">
                <a:effectLst/>
              </a:rPr>
              <a:t>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9BE723-FB4F-4305-80FB-9B1D7A50B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22" y="3541455"/>
            <a:ext cx="2820351" cy="28203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31C8E3-3E6A-4A92-B5B0-07F988296F9B}"/>
              </a:ext>
            </a:extLst>
          </p:cNvPr>
          <p:cNvSpPr txBox="1"/>
          <p:nvPr/>
        </p:nvSpPr>
        <p:spPr>
          <a:xfrm>
            <a:off x="4371975" y="3376612"/>
            <a:ext cx="46472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</a:rPr>
              <a:t>   Замена витаминизации блюд выдачей детям поливитаминных препаратов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не допускается</a:t>
            </a:r>
            <a:r>
              <a:rPr lang="ru-RU" sz="2000" b="1" i="0" dirty="0">
                <a:effectLst/>
              </a:rPr>
              <a:t>.</a:t>
            </a:r>
            <a:r>
              <a:rPr lang="ru-RU" sz="2000" b="0" i="0" dirty="0">
                <a:effectLst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272CE0-9324-4AF1-AE05-F73DEE733601}"/>
              </a:ext>
            </a:extLst>
          </p:cNvPr>
          <p:cNvSpPr txBox="1"/>
          <p:nvPr/>
        </p:nvSpPr>
        <p:spPr>
          <a:xfrm>
            <a:off x="4371975" y="4432568"/>
            <a:ext cx="46472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   В целях профилактики </a:t>
            </a:r>
            <a:r>
              <a:rPr lang="ru-RU" sz="2000" b="1" i="0" dirty="0">
                <a:effectLst/>
              </a:rPr>
              <a:t>йододефицитных состояний </a:t>
            </a:r>
            <a:r>
              <a:rPr lang="ru-RU" sz="2000" b="0" i="0" dirty="0">
                <a:effectLst/>
              </a:rPr>
              <a:t>у детей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должна использоваться </a:t>
            </a:r>
            <a:r>
              <a:rPr lang="ru-RU" sz="2000" b="1" i="0" dirty="0">
                <a:effectLst/>
              </a:rPr>
              <a:t>соль поваренная пищевая йодированная </a:t>
            </a:r>
            <a:r>
              <a:rPr lang="ru-RU" sz="2000" b="0" i="0" dirty="0">
                <a:effectLst/>
              </a:rPr>
              <a:t>при приготовлении блюд и кулинарных изделий.</a:t>
            </a:r>
            <a:endParaRPr lang="ru-RU" sz="2000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6FBACFF-4680-4738-BAD3-7B5002B40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8" y="2571874"/>
            <a:ext cx="423850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00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791FBB-84A3-4B21-AA33-42A66F8C6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80975"/>
            <a:ext cx="10915650" cy="59959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0" dirty="0">
                <a:effectLst/>
              </a:rPr>
              <a:t>Детские организации</a:t>
            </a:r>
            <a:r>
              <a:rPr lang="ru-RU" sz="2400" b="0" i="0" dirty="0">
                <a:effectLst/>
              </a:rPr>
              <a:t>, осуществляющие общественное питание детей в организованных детских коллективах,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должны размещать в доступных для родителей и детей местах</a:t>
            </a:r>
            <a:r>
              <a:rPr lang="ru-RU" sz="2400" b="0" i="0" dirty="0">
                <a:effectLst/>
              </a:rPr>
              <a:t> (в том числе в обеденном зале, холле, групповой ячейке, на официальном сайте образовательной организации в информационно-телекоммуникационной сети "Интернет" следующую информацию: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b="0" i="0" dirty="0">
                <a:effectLst/>
              </a:rPr>
              <a:t>   </a:t>
            </a:r>
            <a:r>
              <a:rPr lang="ru-RU" sz="2400" b="1" i="0" dirty="0">
                <a:effectLst/>
              </a:rPr>
              <a:t>ежедневное меню</a:t>
            </a:r>
            <a:r>
              <a:rPr lang="ru-RU" sz="2400" b="0" i="0" dirty="0">
                <a:effectLst/>
              </a:rPr>
              <a:t> основного (организованного) питания на сутки для всех возрастных групп детей с указанием наименования приема пищи, наименования блюда, массы порции, калорийности порции;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b="0" i="0" dirty="0">
                <a:effectLst/>
              </a:rPr>
              <a:t>   </a:t>
            </a:r>
            <a:r>
              <a:rPr lang="ru-RU" sz="2400" b="1" i="0" dirty="0">
                <a:effectLst/>
              </a:rPr>
              <a:t>меню дополнительного питания </a:t>
            </a:r>
            <a:r>
              <a:rPr lang="ru-RU" sz="2400" b="0" i="0" dirty="0">
                <a:effectLst/>
              </a:rPr>
              <a:t>(для обучающихся общеобразовательных организаций и организации профессионального образования) с указанием наименования блюда, массы порции, калорийности порции;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b="0" i="0" dirty="0">
                <a:effectLst/>
              </a:rPr>
              <a:t>   </a:t>
            </a:r>
            <a:r>
              <a:rPr lang="ru-RU" sz="2400" b="1" i="0" dirty="0">
                <a:effectLst/>
              </a:rPr>
              <a:t>рекомендации по организации здорового питания детей</a:t>
            </a:r>
            <a:r>
              <a:rPr lang="ru-RU" sz="2400" b="0" i="0" dirty="0">
                <a:effectLst/>
              </a:rPr>
              <a:t>.</a:t>
            </a:r>
          </a:p>
          <a:p>
            <a:pPr marL="0" indent="0">
              <a:buNone/>
            </a:pPr>
            <a:endParaRPr lang="ru-RU" sz="2400" b="0" i="0" dirty="0">
              <a:effectLst/>
            </a:endParaRPr>
          </a:p>
          <a:p>
            <a:pPr marL="0" indent="0" algn="just">
              <a:buNone/>
            </a:pPr>
            <a:r>
              <a:rPr lang="ru-RU" sz="2400" b="1" i="0" dirty="0">
                <a:effectLst/>
              </a:rPr>
              <a:t>Перечень пищевой продукции</a:t>
            </a:r>
            <a:r>
              <a:rPr lang="ru-RU" sz="2400" b="0" i="0" dirty="0">
                <a:effectLst/>
              </a:rPr>
              <a:t>,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которая не допускается при организации питания </a:t>
            </a:r>
            <a:r>
              <a:rPr lang="ru-RU" sz="2400" b="0" i="0" dirty="0">
                <a:effectLst/>
              </a:rPr>
              <a:t>детей, приведен в </a:t>
            </a:r>
            <a:r>
              <a:rPr lang="ru-RU" sz="2400" b="0" i="0" u="sng" dirty="0">
                <a:effectLst/>
              </a:rPr>
              <a:t>приложении N 6 к СанПиН 2.3/2.4.3590-20</a:t>
            </a:r>
            <a:r>
              <a:rPr lang="ru-RU" sz="2400" b="0" i="0" dirty="0">
                <a:effectLst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5685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46E98-8660-4B1F-9502-7B59E805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33" y="412053"/>
            <a:ext cx="11168092" cy="824482"/>
          </a:xfrm>
        </p:spPr>
        <p:txBody>
          <a:bodyPr>
            <a:noAutofit/>
          </a:bodyPr>
          <a:lstStyle/>
          <a:p>
            <a:pPr algn="just"/>
            <a:r>
              <a:rPr lang="ru-RU" sz="2400" b="0" i="0" dirty="0">
                <a:effectLst/>
                <a:latin typeface="+mn-lt"/>
              </a:rPr>
              <a:t>В целях контроля за качеством и безопасностью приготовленной пищевой продукции </a:t>
            </a:r>
            <a:r>
              <a:rPr lang="ru-RU" sz="2400" b="1" i="0" dirty="0">
                <a:effectLst/>
                <a:latin typeface="+mn-lt"/>
              </a:rPr>
              <a:t>на пищеблоках</a:t>
            </a:r>
            <a:r>
              <a:rPr lang="ru-RU" sz="2400" b="0" i="0" dirty="0">
                <a:effectLst/>
                <a:latin typeface="+mn-lt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+mn-lt"/>
              </a:rPr>
              <a:t>должна отбираться суточная проба </a:t>
            </a:r>
            <a:r>
              <a:rPr lang="ru-RU" sz="2400" b="1" i="0" dirty="0">
                <a:effectLst/>
                <a:latin typeface="+mn-lt"/>
              </a:rPr>
              <a:t>от каждой партии </a:t>
            </a:r>
            <a:r>
              <a:rPr lang="ru-RU" sz="2400" b="0" i="0" dirty="0">
                <a:effectLst/>
                <a:latin typeface="+mn-lt"/>
              </a:rPr>
              <a:t>приготовленной пищевой продукции.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70DEB-D4D0-46C1-87DE-6D7FC1BB4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33" y="1464166"/>
            <a:ext cx="6281767" cy="4908059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effectLst/>
              </a:rPr>
              <a:t>   Отбор суточной пробы </a:t>
            </a:r>
            <a:r>
              <a:rPr lang="ru-RU" b="1" i="1" dirty="0">
                <a:solidFill>
                  <a:srgbClr val="C00000"/>
                </a:solidFill>
                <a:effectLst/>
              </a:rPr>
              <a:t>должен осуществляться назначенным ответственным работником</a:t>
            </a:r>
            <a:r>
              <a:rPr lang="ru-RU" b="0" i="0" dirty="0">
                <a:effectLst/>
              </a:rPr>
              <a:t> </a:t>
            </a:r>
            <a:r>
              <a:rPr lang="ru-RU" b="1" i="1" dirty="0">
                <a:solidFill>
                  <a:srgbClr val="C00000"/>
                </a:solidFill>
                <a:effectLst/>
              </a:rPr>
              <a:t>пищеблока</a:t>
            </a:r>
            <a:r>
              <a:rPr lang="ru-RU" b="0" i="0" dirty="0">
                <a:effectLst/>
              </a:rPr>
              <a:t> </a:t>
            </a:r>
            <a:r>
              <a:rPr lang="ru-RU" b="1" i="0" dirty="0">
                <a:effectLst/>
              </a:rPr>
              <a:t>в специально выделенные обеззараженные и промаркированные емкости (плотно закрывающиеся) </a:t>
            </a:r>
            <a:r>
              <a:rPr lang="ru-RU" b="0" i="0" dirty="0">
                <a:effectLst/>
              </a:rPr>
              <a:t>- </a:t>
            </a:r>
            <a:r>
              <a:rPr lang="ru-RU" b="1" u="sng" dirty="0">
                <a:solidFill>
                  <a:srgbClr val="C00000"/>
                </a:solidFill>
                <a:effectLst/>
              </a:rPr>
              <a:t>отдельно каждое блюдо и (или) кулинарное изделие</a:t>
            </a:r>
            <a:r>
              <a:rPr lang="ru-RU" b="0" i="0" dirty="0">
                <a:effectLst/>
              </a:rPr>
              <a:t>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effectLst/>
              </a:rPr>
              <a:t>    Холодные закуски, первые блюда, гарниры и напитки (третьи блюда) </a:t>
            </a:r>
            <a:r>
              <a:rPr lang="ru-RU" b="1" i="1" dirty="0">
                <a:solidFill>
                  <a:srgbClr val="C00000"/>
                </a:solidFill>
                <a:effectLst/>
              </a:rPr>
              <a:t>должны отбираться в количестве не менее 100 г.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effectLst/>
              </a:rPr>
              <a:t>   Порционные блюда, биточки, котлеты, сырники, оладьи, бутерброды должны оставляться поштучно, </a:t>
            </a:r>
            <a:r>
              <a:rPr lang="ru-RU" b="1" i="1" dirty="0">
                <a:solidFill>
                  <a:srgbClr val="C00000"/>
                </a:solidFill>
                <a:effectLst/>
              </a:rPr>
              <a:t>целиком (в объеме одной порции).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effectLst/>
              </a:rPr>
              <a:t>   Суточные пробы </a:t>
            </a:r>
            <a:r>
              <a:rPr lang="ru-RU" b="1" i="1" dirty="0">
                <a:solidFill>
                  <a:srgbClr val="C00000"/>
                </a:solidFill>
                <a:effectLst/>
              </a:rPr>
              <a:t>должны храниться не менее 48 часов </a:t>
            </a:r>
            <a:r>
              <a:rPr lang="ru-RU" b="0" i="0" dirty="0">
                <a:effectLst/>
              </a:rPr>
              <a:t>в специально отведенном в холодильнике месте/холодильнике при температуре от +2°С до +6°С.</a:t>
            </a:r>
            <a:endParaRPr lang="ru-RU" dirty="0"/>
          </a:p>
        </p:txBody>
      </p:sp>
      <p:pic>
        <p:nvPicPr>
          <p:cNvPr id="11268" name="Picture 4" descr="Picture background">
            <a:extLst>
              <a:ext uri="{FF2B5EF4-FFF2-40B4-BE49-F238E27FC236}">
                <a16:creationId xmlns:a16="http://schemas.microsoft.com/office/drawing/2014/main" id="{C8716C3E-C228-4149-8A6D-21FDD338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92" y="1915456"/>
            <a:ext cx="4691033" cy="37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21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A974A-02F6-48FE-9861-75B6A3D3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1020425" cy="1325563"/>
          </a:xfrm>
        </p:spPr>
        <p:txBody>
          <a:bodyPr>
            <a:noAutofit/>
          </a:bodyPr>
          <a:lstStyle/>
          <a:p>
            <a:pPr algn="just"/>
            <a:r>
              <a:rPr lang="ru-RU" sz="2400" b="0" i="0" dirty="0">
                <a:effectLst/>
                <a:latin typeface="+mn-lt"/>
              </a:rPr>
              <a:t>При организации дополнительного питания детей в детских организациях 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+mn-lt"/>
              </a:rPr>
              <a:t>должны соблюдаться следующие требования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: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270AD-FA88-4AD9-A264-EBDA0B00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5" y="1473200"/>
            <a:ext cx="5334000" cy="4351338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</a:rPr>
              <a:t>   </a:t>
            </a:r>
            <a:r>
              <a:rPr lang="ru-RU" sz="2400" i="0" dirty="0">
                <a:effectLst/>
              </a:rPr>
              <a:t>Ассортимент дополнительного питания </a:t>
            </a:r>
            <a:r>
              <a:rPr lang="ru-RU" sz="2400" b="1" i="0" dirty="0">
                <a:effectLst/>
              </a:rPr>
              <a:t>(буфетной продукции)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должен приниматься с учетом ограничений</a:t>
            </a:r>
            <a:r>
              <a:rPr lang="ru-RU" sz="2400" b="0" i="0" dirty="0">
                <a:effectLst/>
              </a:rPr>
              <a:t>, изложенных в </a:t>
            </a:r>
            <a:r>
              <a:rPr lang="ru-RU" sz="2400" b="0" i="0" u="sng" dirty="0">
                <a:effectLst/>
              </a:rPr>
              <a:t>приложении N 6 к СанПиН 2.3/2.4.3590-20</a:t>
            </a:r>
            <a:r>
              <a:rPr lang="ru-RU" sz="2400" u="sng" dirty="0"/>
              <a:t>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</a:rPr>
              <a:t>   </a:t>
            </a:r>
            <a:r>
              <a:rPr lang="ru-RU" sz="2400" b="1" i="0" dirty="0">
                <a:effectLst/>
              </a:rPr>
              <a:t>Соки, напитки, питьевая вода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должны реализоваться в потребительской упаковке</a:t>
            </a:r>
            <a:r>
              <a:rPr lang="ru-RU" sz="2400" b="0" i="0" dirty="0">
                <a:effectLst/>
              </a:rPr>
              <a:t> промышленного изготовления; </a:t>
            </a:r>
            <a:r>
              <a:rPr lang="ru-RU" sz="2400" b="1" i="0" dirty="0">
                <a:effectLst/>
              </a:rPr>
              <a:t>разливать</a:t>
            </a:r>
            <a:r>
              <a:rPr lang="ru-RU" sz="2400" b="0" i="0" dirty="0">
                <a:effectLst/>
              </a:rPr>
              <a:t> соки, напитки, питьевую воду в буфете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не допускается</a:t>
            </a:r>
            <a:r>
              <a:rPr lang="ru-RU" sz="2400" b="0" i="0" dirty="0">
                <a:effectLst/>
              </a:rPr>
              <a:t>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C2E732-89CF-4D37-A31C-AA8BF345E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473200"/>
            <a:ext cx="54483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0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0F35E-D104-4902-9993-7E794C1E1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157008"/>
            <a:ext cx="11420475" cy="1325563"/>
          </a:xfrm>
        </p:spPr>
        <p:txBody>
          <a:bodyPr>
            <a:noAutofit/>
          </a:bodyPr>
          <a:lstStyle/>
          <a:p>
            <a:pPr algn="just"/>
            <a:r>
              <a:rPr lang="ru-RU" sz="2400" b="1" i="0" dirty="0">
                <a:effectLst/>
                <a:latin typeface="+mn-lt"/>
              </a:rPr>
              <a:t>Питьевой режим </a:t>
            </a:r>
            <a:r>
              <a:rPr lang="ru-RU" sz="2400" b="0" i="0" dirty="0">
                <a:effectLst/>
                <a:latin typeface="+mn-lt"/>
              </a:rPr>
              <a:t>в детских организациях, а также при проведении массовых мероприятий с участием детей должен соблюдаться с 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+mn-lt"/>
              </a:rPr>
              <a:t>соблюдением следующих требований</a:t>
            </a:r>
            <a:r>
              <a:rPr lang="ru-RU" sz="2400" b="0" i="0" dirty="0">
                <a:effectLst/>
                <a:latin typeface="+mn-lt"/>
              </a:rPr>
              <a:t>: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21627F-6846-489B-9C1D-6889784D1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" y="1482571"/>
            <a:ext cx="6848476" cy="501030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   В детских, медицинских организациях и организациях социального обслуживания, </a:t>
            </a:r>
            <a:r>
              <a:rPr lang="ru-RU" sz="2000" b="1" i="0" dirty="0">
                <a:effectLst/>
              </a:rPr>
              <a:t>а также при проведении массовых мероприятий с участием детей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должно осуществляться обеспечение питьевой водой, отвечающей обязательным требованиям</a:t>
            </a:r>
            <a:r>
              <a:rPr lang="ru-RU" sz="2000" b="0" i="0" dirty="0">
                <a:effectLst/>
              </a:rPr>
              <a:t>.</a:t>
            </a:r>
          </a:p>
          <a:p>
            <a:pPr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   </a:t>
            </a:r>
            <a:r>
              <a:rPr lang="ru-RU" sz="2000" b="1" i="0" dirty="0">
                <a:effectLst/>
              </a:rPr>
              <a:t>Питьевой режим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должен быть организован посредством </a:t>
            </a:r>
            <a:r>
              <a:rPr lang="ru-RU" sz="2000" b="0" i="0" dirty="0">
                <a:effectLst/>
              </a:rPr>
              <a:t>установки стационарных питьевых фонтанчиков, устройств для выдачи воды, выдачи упакованной питьевой воды или с использованием кипяченой питьевой воды.</a:t>
            </a:r>
          </a:p>
          <a:p>
            <a:pPr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   </a:t>
            </a:r>
            <a:r>
              <a:rPr lang="ru-RU" sz="2000" b="1" dirty="0">
                <a:effectLst/>
              </a:rPr>
              <a:t>Чаша фонтанчика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должна ежедневно обрабатываться </a:t>
            </a:r>
            <a:r>
              <a:rPr lang="ru-RU" sz="2000" b="0" i="0" dirty="0">
                <a:effectLst/>
              </a:rPr>
              <a:t>с применением </a:t>
            </a:r>
            <a:r>
              <a:rPr lang="ru-RU" sz="2000" b="1" i="0" dirty="0">
                <a:effectLst/>
              </a:rPr>
              <a:t>моющих и дезинфицирующих </a:t>
            </a:r>
            <a:r>
              <a:rPr lang="ru-RU" sz="2000" b="0" i="0" dirty="0">
                <a:effectLst/>
              </a:rPr>
              <a:t>средств.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A6D200-1C51-4AA4-B3C4-1C4A4BACA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49" y="1482571"/>
            <a:ext cx="47148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8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6C58CF-B312-4A39-897B-BA24996EA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" y="1114426"/>
            <a:ext cx="9467850" cy="547687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900" b="0" i="0" dirty="0">
                <a:effectLst/>
              </a:rPr>
              <a:t> При организации питьевого режима с использованием </a:t>
            </a:r>
            <a:r>
              <a:rPr lang="ru-RU" sz="1900" b="1" i="0" dirty="0">
                <a:effectLst/>
              </a:rPr>
              <a:t>упакованной питьевой воды </a:t>
            </a:r>
            <a:r>
              <a:rPr lang="ru-RU" sz="1900" b="0" i="0" dirty="0">
                <a:effectLst/>
              </a:rPr>
              <a:t>промышленного производства, </a:t>
            </a:r>
            <a:r>
              <a:rPr lang="ru-RU" sz="1900" b="1" i="0" dirty="0">
                <a:effectLst/>
              </a:rPr>
              <a:t>установок с дозированным розливом </a:t>
            </a:r>
            <a:r>
              <a:rPr lang="ru-RU" sz="1900" b="0" i="0" dirty="0">
                <a:effectLst/>
              </a:rPr>
              <a:t>упакованной питьевой воды (кулеров), </a:t>
            </a:r>
            <a:r>
              <a:rPr lang="ru-RU" sz="1900" b="1" i="0" dirty="0">
                <a:effectLst/>
              </a:rPr>
              <a:t>кипяченой воды</a:t>
            </a:r>
            <a:r>
              <a:rPr lang="ru-RU" sz="1900" b="0" i="0" dirty="0">
                <a:effectLst/>
              </a:rPr>
              <a:t> </a:t>
            </a:r>
            <a:r>
              <a:rPr lang="ru-RU" sz="1900" b="1" i="1" dirty="0">
                <a:solidFill>
                  <a:srgbClr val="C00000"/>
                </a:solidFill>
                <a:effectLst/>
              </a:rPr>
              <a:t>должно быть обеспечено наличие посуды </a:t>
            </a:r>
            <a:r>
              <a:rPr lang="ru-RU" sz="1900" b="0" i="0" dirty="0">
                <a:effectLst/>
              </a:rPr>
              <a:t>из расчета количества обслуживаемых (списочного состава), </a:t>
            </a:r>
            <a:r>
              <a:rPr lang="ru-RU" sz="1900" b="1" i="0" dirty="0">
                <a:effectLst/>
              </a:rPr>
              <a:t>изготовленной из материалов, предназначенных для контакта с пищевой продукцией</a:t>
            </a:r>
            <a:r>
              <a:rPr lang="ru-RU" sz="1900" b="0" i="0" dirty="0">
                <a:effectLst/>
              </a:rPr>
              <a:t>, а также отдельных промаркированных подносов для чистой и использованной посуды; </a:t>
            </a:r>
            <a:r>
              <a:rPr lang="ru-RU" sz="1900" b="1" i="0" dirty="0">
                <a:effectLst/>
              </a:rPr>
              <a:t>контейнеров - для сбора использованной посуды</a:t>
            </a:r>
            <a:r>
              <a:rPr lang="ru-RU" sz="1900" b="0" i="0" dirty="0">
                <a:effectLst/>
              </a:rPr>
              <a:t> одноразового применения.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900" b="0" i="0" dirty="0">
                <a:effectLst/>
              </a:rPr>
              <a:t>   </a:t>
            </a:r>
            <a:r>
              <a:rPr lang="ru-RU" sz="1900" b="1" i="0" dirty="0">
                <a:effectLst/>
              </a:rPr>
              <a:t>Упакованная (бутилированная) питьевая вода </a:t>
            </a:r>
            <a:r>
              <a:rPr lang="ru-RU" sz="1900" b="1" i="1" dirty="0">
                <a:solidFill>
                  <a:srgbClr val="C00000"/>
                </a:solidFill>
                <a:effectLst/>
              </a:rPr>
              <a:t>допускается к выдаче детям при наличии </a:t>
            </a:r>
            <a:r>
              <a:rPr lang="ru-RU" sz="1900" b="1" i="0" dirty="0">
                <a:effectLst/>
              </a:rPr>
              <a:t>документов, подтверждающих её происхождение, безопасность и качество</a:t>
            </a:r>
            <a:r>
              <a:rPr lang="ru-RU" sz="1900" b="0" i="0" dirty="0">
                <a:effectLst/>
              </a:rPr>
              <a:t>, соответствие упакованной питьевой воды обязательным требованиям.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900" b="0" i="0" dirty="0">
                <a:effectLst/>
              </a:rPr>
              <a:t>   </a:t>
            </a:r>
            <a:r>
              <a:rPr lang="ru-RU" sz="1900" b="1" i="0" dirty="0">
                <a:effectLst/>
              </a:rPr>
              <a:t>Кулеры</a:t>
            </a:r>
            <a:r>
              <a:rPr lang="ru-RU" sz="1900" b="0" i="0" dirty="0">
                <a:effectLst/>
              </a:rPr>
              <a:t> </a:t>
            </a:r>
            <a:r>
              <a:rPr lang="ru-RU" sz="1900" b="1" i="1" dirty="0">
                <a:solidFill>
                  <a:srgbClr val="C00000"/>
                </a:solidFill>
                <a:effectLst/>
              </a:rPr>
              <a:t>должны размещаться в местах, </a:t>
            </a:r>
            <a:r>
              <a:rPr lang="ru-RU" sz="1900" b="1" dirty="0">
                <a:effectLst/>
              </a:rPr>
              <a:t>не подвергающихся попаданию прямых солнечных лучей</a:t>
            </a:r>
            <a:r>
              <a:rPr lang="ru-RU" sz="1900" b="0" i="0" dirty="0">
                <a:effectLst/>
              </a:rPr>
              <a:t>. Кулеры </a:t>
            </a:r>
            <a:r>
              <a:rPr lang="ru-RU" sz="1900" b="1" i="1" dirty="0">
                <a:solidFill>
                  <a:srgbClr val="C00000"/>
                </a:solidFill>
                <a:effectLst/>
              </a:rPr>
              <a:t>должны подвергаться мойке </a:t>
            </a:r>
            <a:r>
              <a:rPr lang="ru-RU" sz="1900" b="1" dirty="0">
                <a:effectLst/>
              </a:rPr>
              <a:t>с периодичностью</a:t>
            </a:r>
            <a:r>
              <a:rPr lang="ru-RU" sz="1900" b="0" i="0" dirty="0">
                <a:effectLst/>
              </a:rPr>
              <a:t>, </a:t>
            </a:r>
            <a:r>
              <a:rPr lang="ru-RU" sz="1900" b="1" i="0" dirty="0">
                <a:effectLst/>
              </a:rPr>
              <a:t>предусмотренной инструкцией </a:t>
            </a:r>
            <a:r>
              <a:rPr lang="ru-RU" sz="1900" b="1" dirty="0">
                <a:effectLst/>
              </a:rPr>
              <a:t>по эксплуатации</a:t>
            </a:r>
            <a:r>
              <a:rPr lang="ru-RU" sz="1900" b="0" i="0" dirty="0">
                <a:effectLst/>
              </a:rPr>
              <a:t>, </a:t>
            </a:r>
            <a:r>
              <a:rPr lang="ru-RU" sz="1900" b="1" i="1" dirty="0">
                <a:solidFill>
                  <a:srgbClr val="C00000"/>
                </a:solidFill>
                <a:effectLst/>
              </a:rPr>
              <a:t>но</a:t>
            </a:r>
            <a:r>
              <a:rPr lang="ru-RU" sz="1900" b="0" i="0" dirty="0">
                <a:effectLst/>
              </a:rPr>
              <a:t> </a:t>
            </a:r>
            <a:r>
              <a:rPr lang="ru-RU" sz="1900" b="1" i="1" dirty="0">
                <a:solidFill>
                  <a:srgbClr val="C00000"/>
                </a:solidFill>
                <a:effectLst/>
              </a:rPr>
              <a:t>не реже одного раза в семь дней</a:t>
            </a:r>
            <a:r>
              <a:rPr lang="ru-RU" sz="1900" b="0" i="0" dirty="0">
                <a:effectLst/>
              </a:rPr>
              <a:t>. </a:t>
            </a:r>
            <a:r>
              <a:rPr lang="ru-RU" sz="1900" b="1" i="0" dirty="0">
                <a:effectLst/>
              </a:rPr>
              <a:t>Мойка кулера </a:t>
            </a:r>
            <a:r>
              <a:rPr lang="ru-RU" sz="1900" b="0" i="0" dirty="0">
                <a:effectLst/>
              </a:rPr>
              <a:t>с применением </a:t>
            </a:r>
            <a:r>
              <a:rPr lang="ru-RU" sz="1900" b="1" dirty="0">
                <a:effectLst/>
              </a:rPr>
              <a:t>дезинфекционного</a:t>
            </a:r>
            <a:r>
              <a:rPr lang="ru-RU" sz="1900" b="0" i="0" dirty="0">
                <a:effectLst/>
              </a:rPr>
              <a:t> средства должна проводиться </a:t>
            </a:r>
            <a:r>
              <a:rPr lang="ru-RU" sz="1900" b="1" i="1" dirty="0">
                <a:solidFill>
                  <a:srgbClr val="C00000"/>
                </a:solidFill>
                <a:effectLst/>
              </a:rPr>
              <a:t>не реже одного раза в три месяца</a:t>
            </a:r>
            <a:r>
              <a:rPr lang="ru-RU" sz="1900" b="0" i="0" dirty="0">
                <a:effectLst/>
              </a:rPr>
              <a:t>.</a:t>
            </a:r>
            <a:endParaRPr lang="ru-RU" sz="19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4352180-887F-4F16-B047-9CE8B692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157008"/>
            <a:ext cx="11420475" cy="1325563"/>
          </a:xfrm>
        </p:spPr>
        <p:txBody>
          <a:bodyPr>
            <a:noAutofit/>
          </a:bodyPr>
          <a:lstStyle/>
          <a:p>
            <a:pPr algn="just"/>
            <a:r>
              <a:rPr lang="ru-RU" sz="2000" b="1" i="0" dirty="0">
                <a:effectLst/>
                <a:latin typeface="+mn-lt"/>
              </a:rPr>
              <a:t>Питьевой режим </a:t>
            </a:r>
            <a:r>
              <a:rPr lang="ru-RU" sz="2000" b="0" i="0" dirty="0">
                <a:effectLst/>
                <a:latin typeface="+mn-lt"/>
              </a:rPr>
              <a:t>в детских организациях, а также при проведении массовых мероприятий с участием детей должен соблюдаться с </a:t>
            </a:r>
            <a:r>
              <a:rPr lang="ru-RU" sz="2000" b="1" i="1" dirty="0">
                <a:solidFill>
                  <a:srgbClr val="C00000"/>
                </a:solidFill>
                <a:effectLst/>
                <a:latin typeface="+mn-lt"/>
              </a:rPr>
              <a:t>соблюдением следующих требований</a:t>
            </a:r>
            <a:r>
              <a:rPr lang="ru-RU" sz="2000" b="0" i="0" dirty="0">
                <a:effectLst/>
                <a:latin typeface="+mn-lt"/>
              </a:rPr>
              <a:t>:</a:t>
            </a:r>
            <a:endParaRPr lang="ru-RU" sz="2000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C696DF-8951-44A9-950D-39D96933C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27" y="1334139"/>
            <a:ext cx="1717769" cy="50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76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94A11-5AD4-471A-B908-E4FB18B7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5949"/>
            <a:ext cx="11353800" cy="1325563"/>
          </a:xfrm>
        </p:spPr>
        <p:txBody>
          <a:bodyPr>
            <a:noAutofit/>
          </a:bodyPr>
          <a:lstStyle/>
          <a:p>
            <a:pPr algn="just"/>
            <a:r>
              <a:rPr lang="ru-RU" sz="2400" b="0" i="0" dirty="0">
                <a:effectLst/>
                <a:latin typeface="+mn-lt"/>
              </a:rPr>
              <a:t>Допускается организация </a:t>
            </a:r>
            <a:r>
              <a:rPr lang="ru-RU" sz="2400" b="1" i="0" dirty="0">
                <a:effectLst/>
                <a:latin typeface="+mn-lt"/>
              </a:rPr>
              <a:t>питьевого режима с использованием кипяченой питьевой воды</a:t>
            </a:r>
            <a:r>
              <a:rPr lang="ru-RU" sz="2400" b="0" i="0" dirty="0">
                <a:effectLst/>
                <a:latin typeface="+mn-lt"/>
              </a:rPr>
              <a:t>, при 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+mn-lt"/>
              </a:rPr>
              <a:t>условии соблюдения следующих требований</a:t>
            </a:r>
            <a:r>
              <a:rPr lang="ru-RU" sz="2400" b="0" i="0" dirty="0">
                <a:effectLst/>
                <a:latin typeface="+mn-lt"/>
              </a:rPr>
              <a:t>: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A3F09-5DB5-458D-A464-94A4E56C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1114337"/>
            <a:ext cx="6677025" cy="384342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9600" b="0" i="0" dirty="0">
                <a:effectLst/>
              </a:rPr>
              <a:t>   </a:t>
            </a:r>
            <a:r>
              <a:rPr lang="ru-RU" sz="8800" b="1" i="0" dirty="0">
                <a:effectLst/>
              </a:rPr>
              <a:t>Кипятить</a:t>
            </a:r>
            <a:r>
              <a:rPr lang="ru-RU" sz="8800" b="0" i="0" dirty="0">
                <a:effectLst/>
              </a:rPr>
              <a:t> воду нужно </a:t>
            </a:r>
            <a:r>
              <a:rPr lang="ru-RU" sz="8800" b="1" i="1" dirty="0">
                <a:solidFill>
                  <a:srgbClr val="C00000"/>
                </a:solidFill>
                <a:effectLst/>
              </a:rPr>
              <a:t>не менее 5 минут</a:t>
            </a:r>
            <a:r>
              <a:rPr lang="ru-RU" sz="8800" b="0" i="0" dirty="0">
                <a:effectLst/>
              </a:rPr>
              <a:t>;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8800" b="0" i="0" dirty="0">
                <a:effectLst/>
              </a:rPr>
              <a:t>   </a:t>
            </a:r>
            <a:r>
              <a:rPr lang="ru-RU" sz="8800" b="1" i="0" dirty="0">
                <a:effectLst/>
              </a:rPr>
              <a:t>До раздачи </a:t>
            </a:r>
            <a:r>
              <a:rPr lang="ru-RU" sz="8800" b="0" i="0" dirty="0">
                <a:effectLst/>
              </a:rPr>
              <a:t>детям кипяченая вода </a:t>
            </a:r>
            <a:r>
              <a:rPr lang="ru-RU" sz="8800" b="1" i="1" dirty="0">
                <a:solidFill>
                  <a:srgbClr val="C00000"/>
                </a:solidFill>
                <a:effectLst/>
              </a:rPr>
              <a:t>должна быть охлаждена до комнатной температуры </a:t>
            </a:r>
            <a:r>
              <a:rPr lang="ru-RU" sz="8800" b="0" i="0" dirty="0">
                <a:effectLst/>
              </a:rPr>
              <a:t>непосредственно в емкости, где она кипятилась;</a:t>
            </a:r>
            <a:endParaRPr lang="ru-RU" sz="8800" dirty="0"/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8800" b="0" i="0" dirty="0">
                <a:effectLst/>
              </a:rPr>
              <a:t>   </a:t>
            </a:r>
            <a:r>
              <a:rPr lang="ru-RU" sz="8800" b="1" i="0" dirty="0">
                <a:effectLst/>
              </a:rPr>
              <a:t>Смену воды </a:t>
            </a:r>
            <a:r>
              <a:rPr lang="ru-RU" sz="8800" b="0" i="0" dirty="0">
                <a:effectLst/>
              </a:rPr>
              <a:t>в емкости для её раздачи необходимо проводить </a:t>
            </a:r>
            <a:r>
              <a:rPr lang="ru-RU" sz="8800" b="1" i="1" dirty="0">
                <a:solidFill>
                  <a:srgbClr val="C00000"/>
                </a:solidFill>
                <a:effectLst/>
              </a:rPr>
              <a:t>не реже, чем через 3 часа. 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8800" dirty="0"/>
              <a:t> </a:t>
            </a:r>
            <a:r>
              <a:rPr lang="ru-RU" sz="8800" b="1" i="0" dirty="0">
                <a:effectLst/>
              </a:rPr>
              <a:t>Время смены </a:t>
            </a:r>
            <a:r>
              <a:rPr lang="ru-RU" sz="8800" b="0" i="0" dirty="0">
                <a:effectLst/>
              </a:rPr>
              <a:t>кипяченой воды </a:t>
            </a:r>
            <a:r>
              <a:rPr lang="ru-RU" sz="8800" b="1" i="1" dirty="0">
                <a:solidFill>
                  <a:srgbClr val="C00000"/>
                </a:solidFill>
                <a:effectLst/>
              </a:rPr>
              <a:t>должно отмечаться в графике</a:t>
            </a:r>
            <a:r>
              <a:rPr lang="ru-RU" sz="8800" b="0" i="0" dirty="0">
                <a:effectLst/>
              </a:rPr>
              <a:t>, ведение которого осуществляется организацией в произвольной форме.</a:t>
            </a:r>
            <a:endParaRPr lang="ru-RU" sz="88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b="0" i="0" dirty="0"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BE5A21-24E3-4314-A99F-61A97CFD4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14337"/>
            <a:ext cx="4614863" cy="3562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1156C8-EBCC-4321-A79D-2CECE954C281}"/>
              </a:ext>
            </a:extLst>
          </p:cNvPr>
          <p:cNvSpPr txBox="1"/>
          <p:nvPr/>
        </p:nvSpPr>
        <p:spPr>
          <a:xfrm>
            <a:off x="409575" y="4957763"/>
            <a:ext cx="11353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indent="-190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/>
              <a:t>  </a:t>
            </a:r>
            <a:r>
              <a:rPr lang="ru-RU" sz="2200" b="1" i="0" dirty="0">
                <a:effectLst/>
              </a:rPr>
              <a:t>Перед сменой кипяченой воды </a:t>
            </a:r>
            <a:r>
              <a:rPr lang="ru-RU" sz="2200" dirty="0">
                <a:effectLst/>
              </a:rPr>
              <a:t>емкость должна полностью 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освобождаться от остатков воды</a:t>
            </a:r>
            <a:r>
              <a:rPr lang="ru-RU" sz="2200" b="0" i="0" dirty="0">
                <a:effectLst/>
              </a:rPr>
              <a:t>, 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промываться</a:t>
            </a:r>
            <a:r>
              <a:rPr lang="ru-RU" sz="2200" b="0" i="0" dirty="0">
                <a:effectLst/>
              </a:rPr>
              <a:t> в соответствии с инструкцией по правилам мытья кухонной посуды, 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ополаскиваться</a:t>
            </a:r>
            <a:r>
              <a:rPr lang="ru-RU" sz="2200" b="0" i="0" dirty="0">
                <a:effectLst/>
              </a:rPr>
              <a:t>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08396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11FE4E2-90B2-41B1-BE5F-B0A7249BA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45" y="0"/>
            <a:ext cx="8111916" cy="248678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610855" y="3950208"/>
            <a:ext cx="627888" cy="637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181250" y="2820528"/>
            <a:ext cx="7829499" cy="553998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2436AF-E86C-4107-A2C2-A258D26D2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8552"/>
            <a:ext cx="2598322" cy="34085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600A33-094B-42C8-B43D-E977F1F3D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5" y="3402910"/>
            <a:ext cx="3086925" cy="345509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8E0847B-2C50-472E-ACF8-ECA68536DB89}"/>
              </a:ext>
            </a:extLst>
          </p:cNvPr>
          <p:cNvSpPr/>
          <p:nvPr/>
        </p:nvSpPr>
        <p:spPr>
          <a:xfrm>
            <a:off x="3249865" y="5379137"/>
            <a:ext cx="55480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здоровое-</a:t>
            </a:r>
            <a:r>
              <a:rPr lang="ru-RU" sz="4400" b="1" cap="none" spc="0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питание.рф</a:t>
            </a:r>
            <a:endParaRPr lang="ru-RU" sz="4400" b="1" cap="none" spc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DD0503-597F-4730-ACDF-B0113312D7C7}"/>
              </a:ext>
            </a:extLst>
          </p:cNvPr>
          <p:cNvSpPr txBox="1"/>
          <p:nvPr/>
        </p:nvSpPr>
        <p:spPr>
          <a:xfrm>
            <a:off x="2109145" y="3779608"/>
            <a:ext cx="7829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cap="none" spc="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Прививайте детям культуру здорового питания</a:t>
            </a:r>
          </a:p>
          <a:p>
            <a:pPr algn="ctr"/>
            <a:endParaRPr lang="ru-RU" sz="28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</a:endParaRPr>
          </a:p>
          <a:p>
            <a:pPr algn="ctr"/>
            <a:r>
              <a:rPr lang="ru-RU" sz="2400" b="1" cap="none" spc="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Переходите по ссылке</a:t>
            </a:r>
          </a:p>
        </p:txBody>
      </p:sp>
    </p:spTree>
    <p:extLst>
      <p:ext uri="{BB962C8B-B14F-4D97-AF65-F5344CB8AC3E}">
        <p14:creationId xmlns:p14="http://schemas.microsoft.com/office/powerpoint/2010/main" val="327049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ECBAEB-04CA-46B4-85D2-35BD3C4D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059" y="390115"/>
            <a:ext cx="99969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effectLst/>
              </a:rPr>
              <a:t>В случае нарушений: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i="0" dirty="0">
                <a:effectLst/>
              </a:rPr>
              <a:t>   условий и режима перевозки</a:t>
            </a:r>
            <a:r>
              <a:rPr lang="ru-RU" sz="2400" b="0" i="0" dirty="0">
                <a:effectLst/>
              </a:rPr>
              <a:t>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</a:rPr>
              <a:t>   отсутствии товаросопроводительной документации и маркировки </a:t>
            </a:r>
          </a:p>
          <a:p>
            <a:pPr marL="0" indent="0">
              <a:buNone/>
            </a:pPr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400" b="0" i="0" dirty="0">
                <a:effectLst/>
              </a:rPr>
              <a:t>Пищевая продукция и продовольственное (пищевое) сырье </a:t>
            </a:r>
          </a:p>
          <a:p>
            <a:pPr marL="0" indent="0">
              <a:buNone/>
            </a:pPr>
            <a:r>
              <a:rPr lang="ru-RU" sz="2400" b="0" i="0" dirty="0">
                <a:effectLst/>
              </a:rPr>
              <a:t>на предприятии общественного питания </a:t>
            </a:r>
            <a:r>
              <a:rPr lang="ru-RU" b="1" i="0" u="sng" dirty="0">
                <a:solidFill>
                  <a:srgbClr val="C00000"/>
                </a:solidFill>
                <a:effectLst/>
              </a:rPr>
              <a:t>не принимаются!</a:t>
            </a:r>
            <a:endParaRPr lang="ru-RU" sz="2400" dirty="0"/>
          </a:p>
        </p:txBody>
      </p:sp>
      <p:sp>
        <p:nvSpPr>
          <p:cNvPr id="4" name="Стрелка: изогнутая вправо 3">
            <a:extLst>
              <a:ext uri="{FF2B5EF4-FFF2-40B4-BE49-F238E27FC236}">
                <a16:creationId xmlns:a16="http://schemas.microsoft.com/office/drawing/2014/main" id="{772D5317-3C06-4E74-903C-A6F81CE62A6D}"/>
              </a:ext>
            </a:extLst>
          </p:cNvPr>
          <p:cNvSpPr/>
          <p:nvPr/>
        </p:nvSpPr>
        <p:spPr>
          <a:xfrm>
            <a:off x="292511" y="491613"/>
            <a:ext cx="700548" cy="2094271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60261C-F2A5-4A86-BB6E-7A8DC4D13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46" y="3811075"/>
            <a:ext cx="5093308" cy="18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8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4558-1268-4EF2-876B-AF6EFD7A4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145640"/>
            <a:ext cx="11267768" cy="1568655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+mn-lt"/>
              </a:rPr>
              <a:t>В предприятиях общественного питания должна </a:t>
            </a:r>
            <a:r>
              <a:rPr lang="ru-RU" sz="2400" b="1" dirty="0">
                <a:latin typeface="+mn-lt"/>
              </a:rPr>
              <a:t>обеспечиваться последовательность (поточность) технологических процессов</a:t>
            </a:r>
            <a:r>
              <a:rPr lang="ru-RU" sz="2400" dirty="0">
                <a:latin typeface="+mn-lt"/>
              </a:rPr>
              <a:t>,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исключающих</a:t>
            </a:r>
            <a:r>
              <a:rPr lang="ru-RU" sz="2400" dirty="0">
                <a:latin typeface="+mn-lt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DAD8F-E44C-4F72-8F2F-1F119A107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6" y="1576911"/>
            <a:ext cx="7216878" cy="4663665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i="0" dirty="0">
                <a:effectLst/>
              </a:rPr>
              <a:t>   встречные потоки сырья, сырых полуфабрикатов и готовой продукции;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i="0" dirty="0">
                <a:effectLst/>
              </a:rPr>
              <a:t>   использованной и продезинфицированной посуды;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i="0" dirty="0">
                <a:effectLst/>
              </a:rPr>
              <a:t>   встречное движение посетителей и участвующего в приготовлении продукции общественного питания персонала</a:t>
            </a:r>
            <a:r>
              <a:rPr lang="ru-RU" sz="2400" b="1" i="0" dirty="0">
                <a:solidFill>
                  <a:srgbClr val="444444"/>
                </a:solidFill>
                <a:effectLst/>
              </a:rPr>
              <a:t>.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endParaRPr lang="ru-RU" sz="2400" b="0" i="0" dirty="0">
              <a:solidFill>
                <a:srgbClr val="444444"/>
              </a:solidFill>
              <a:effectLst/>
            </a:endParaRPr>
          </a:p>
          <a:p>
            <a:pPr marL="0" indent="0" algn="just">
              <a:buNone/>
            </a:pPr>
            <a:r>
              <a:rPr lang="ru-RU" sz="2400" i="0" dirty="0">
                <a:effectLst/>
              </a:rPr>
              <a:t>На предприятиях общественного питания, </a:t>
            </a:r>
            <a:r>
              <a:rPr lang="ru-RU" sz="2400" b="1" i="0" dirty="0">
                <a:effectLst/>
              </a:rPr>
              <a:t>не имеющих цехового деления, работающих с полуфабрикатами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работа с использованием сырья не допускается!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734E14-A9E6-440A-A2E6-563530737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12" y="1714295"/>
            <a:ext cx="5214851" cy="438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4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7930E0-722E-4EF9-BADA-05AE9AC20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760" y="961900"/>
            <a:ext cx="7203775" cy="2793955"/>
          </a:xfrm>
        </p:spPr>
        <p:txBody>
          <a:bodyPr>
            <a:normAutofit/>
          </a:bodyPr>
          <a:lstStyle/>
          <a:p>
            <a:pPr marL="0" indent="0" algn="just" fontAlgn="base">
              <a:buClr>
                <a:srgbClr val="C00000"/>
              </a:buClr>
              <a:buNone/>
            </a:pPr>
            <a:r>
              <a:rPr lang="ru-RU" sz="2400" b="1" i="0" dirty="0">
                <a:effectLst/>
              </a:rPr>
              <a:t>Изготовление продукции </a:t>
            </a:r>
            <a:r>
              <a:rPr lang="ru-RU" sz="2400" b="0" i="0" dirty="0">
                <a:effectLst/>
              </a:rPr>
              <a:t>должно производиться по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технологическим документам</a:t>
            </a:r>
            <a:r>
              <a:rPr lang="ru-RU" sz="2400" b="0" i="0" dirty="0">
                <a:effectLst/>
              </a:rPr>
              <a:t>, в том числе технологической карте, технико-технологической карте, технологической инструкции, </a:t>
            </a:r>
            <a:r>
              <a:rPr lang="ru-RU" sz="2400" b="1" i="0" dirty="0">
                <a:effectLst/>
              </a:rPr>
              <a:t>разработанным и утвержденным руководителем</a:t>
            </a:r>
            <a:r>
              <a:rPr lang="ru-RU" sz="2400" b="0" i="0" dirty="0">
                <a:effectLst/>
              </a:rPr>
              <a:t> организации или уполномоченным им лицом.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131578-FB57-46C5-AB57-EE3CF0380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8" y="256482"/>
            <a:ext cx="3956397" cy="42197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603BFD-A8CA-402C-A086-422FA57BA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12" y="3106994"/>
            <a:ext cx="4740523" cy="3494524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28D7CA17-B356-4927-84B2-3EBEAFABA634}"/>
              </a:ext>
            </a:extLst>
          </p:cNvPr>
          <p:cNvSpPr txBox="1">
            <a:spLocks/>
          </p:cNvSpPr>
          <p:nvPr/>
        </p:nvSpPr>
        <p:spPr>
          <a:xfrm>
            <a:off x="324465" y="4658089"/>
            <a:ext cx="6656438" cy="194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Clr>
                <a:srgbClr val="C00000"/>
              </a:buClr>
              <a:buNone/>
            </a:pPr>
            <a:r>
              <a:rPr lang="ru-RU" sz="2400" b="1" dirty="0"/>
              <a:t>Наименования блюд </a:t>
            </a:r>
            <a:r>
              <a:rPr lang="ru-RU" sz="2400" dirty="0"/>
              <a:t>и кулинарных изделий, указываемые в меню, </a:t>
            </a:r>
            <a:r>
              <a:rPr lang="ru-RU" sz="2400" b="1" i="1" dirty="0">
                <a:solidFill>
                  <a:srgbClr val="C00000"/>
                </a:solidFill>
              </a:rPr>
              <a:t>должны соответствовать </a:t>
            </a:r>
            <a:r>
              <a:rPr lang="ru-RU" sz="2400" b="1" dirty="0"/>
              <a:t>их наименованиям, указанным в технологических документах</a:t>
            </a:r>
            <a:r>
              <a:rPr lang="ru-RU" sz="2400" dirty="0"/>
              <a:t>.</a:t>
            </a:r>
          </a:p>
          <a:p>
            <a:pPr algn="just" fontAlgn="base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375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8E447-61F5-476F-AB32-E05FC393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34"/>
            <a:ext cx="10515600" cy="696759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effectLst/>
                <a:latin typeface="+mn-lt"/>
              </a:rPr>
              <a:t>Предприятия общественного питания для приготовления пищи должны быть оснащены: </a:t>
            </a:r>
            <a:endParaRPr lang="ru-RU" sz="2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27AEE0-D498-41B5-B898-6B0F58661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4" y="1071717"/>
            <a:ext cx="5594554" cy="409771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b="1" i="0" dirty="0">
                <a:effectLst/>
              </a:rPr>
              <a:t>   </a:t>
            </a:r>
            <a:r>
              <a:rPr lang="ru-RU" sz="2000" b="1" dirty="0"/>
              <a:t>техническими средствами для реализации технологического процесса, его части или технологической операции (технологическое оборудование)</a:t>
            </a:r>
          </a:p>
          <a:p>
            <a:pPr algn="just">
              <a:lnSpc>
                <a:spcPct val="1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/>
              <a:t>   холодильным оборудованием </a:t>
            </a:r>
          </a:p>
          <a:p>
            <a:pPr algn="just">
              <a:lnSpc>
                <a:spcPct val="1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/>
              <a:t>   моечным оборудованием </a:t>
            </a:r>
          </a:p>
          <a:p>
            <a:pPr algn="just">
              <a:lnSpc>
                <a:spcPct val="1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/>
              <a:t>   инвентарем </a:t>
            </a:r>
          </a:p>
          <a:p>
            <a:pPr algn="just">
              <a:lnSpc>
                <a:spcPct val="1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/>
              <a:t>   посудой (одноразового использования, при необходимости)</a:t>
            </a:r>
          </a:p>
          <a:p>
            <a:pPr algn="just">
              <a:lnSpc>
                <a:spcPct val="1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/>
              <a:t>   тарой для транспортирования</a:t>
            </a:r>
            <a:endParaRPr lang="ru-RU" b="1" i="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CFAF4-8E0C-4686-A1B5-DA4695C68E15}"/>
              </a:ext>
            </a:extLst>
          </p:cNvPr>
          <p:cNvSpPr txBox="1"/>
          <p:nvPr/>
        </p:nvSpPr>
        <p:spPr>
          <a:xfrm>
            <a:off x="167148" y="5169436"/>
            <a:ext cx="116512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</a:rPr>
              <a:t>Все вышеперечисленное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должно быть изготовлено из материалов, соответствующих требованиям</a:t>
            </a:r>
            <a:r>
              <a:rPr lang="ru-RU" sz="2000" b="0" i="0" dirty="0">
                <a:effectLst/>
              </a:rPr>
              <a:t>, предъявляемым к материалам, контактирующим с пищевой продукцией,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устойчивыми к действию моющих и дезинфицирующих средств</a:t>
            </a:r>
            <a:r>
              <a:rPr lang="ru-RU" sz="2000" b="0" i="0" dirty="0">
                <a:effectLst/>
              </a:rPr>
              <a:t> и обеспечивающими условия хранения, изготовления, перевозки (транспортирования) и реализации пищевой продукции.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E8EA17-C651-4466-8F35-D2903C75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94" y="1028471"/>
            <a:ext cx="2362852" cy="18681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336321-9E78-4688-952A-31E8B3C58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94" y="2951679"/>
            <a:ext cx="2362852" cy="22687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7B1A77-2FEE-4B3D-9CE8-9B115EBE3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752" y="1028471"/>
            <a:ext cx="2995621" cy="21526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496B5D-A1A0-46B6-8454-8E1E7542B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783" y="3194337"/>
            <a:ext cx="2995621" cy="19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8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45E1D0-C1C7-426C-B23E-D5C5095CB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57" y="363794"/>
            <a:ext cx="10913807" cy="12003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Холодная и горячая вода</a:t>
            </a:r>
            <a:r>
              <a:rPr lang="ru-RU" sz="2400" dirty="0"/>
              <a:t>, используемая для производственных целей, мытья посуды и оборудования, соблюдения правил личной гигиены </a:t>
            </a:r>
            <a:r>
              <a:rPr lang="ru-RU" sz="2400" b="1" i="1" dirty="0">
                <a:solidFill>
                  <a:srgbClr val="C00000"/>
                </a:solidFill>
              </a:rPr>
              <a:t>должна отвечать требованиям</a:t>
            </a:r>
            <a:r>
              <a:rPr lang="ru-RU" sz="2400" dirty="0"/>
              <a:t>, предъявляемым к питьевой воде.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54A90-71C9-448A-82A6-96A621BA6E4E}"/>
              </a:ext>
            </a:extLst>
          </p:cNvPr>
          <p:cNvSpPr txBox="1"/>
          <p:nvPr/>
        </p:nvSpPr>
        <p:spPr>
          <a:xfrm>
            <a:off x="688257" y="1574731"/>
            <a:ext cx="10913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Нормативы установлены Главой </a:t>
            </a:r>
            <a:r>
              <a:rPr lang="en-US" sz="2400" dirty="0"/>
              <a:t>III </a:t>
            </a:r>
            <a:r>
              <a:rPr lang="ru-RU" sz="2400" dirty="0"/>
              <a:t>СанПиН 1.2.3685-21 "Гигиенические нормативы и требования к обеспечению безопасности и (или) безвредности для человека факторов среды обитания"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4023A4B-8B05-494D-BA13-31279713E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575146"/>
              </p:ext>
            </p:extLst>
          </p:nvPr>
        </p:nvGraphicFramePr>
        <p:xfrm>
          <a:off x="688258" y="3241940"/>
          <a:ext cx="5299587" cy="3408680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2359742">
                  <a:extLst>
                    <a:ext uri="{9D8B030D-6E8A-4147-A177-3AD203B41FA5}">
                      <a16:colId xmlns:a16="http://schemas.microsoft.com/office/drawing/2014/main" val="3994412186"/>
                    </a:ext>
                  </a:extLst>
                </a:gridCol>
                <a:gridCol w="2939845">
                  <a:extLst>
                    <a:ext uri="{9D8B030D-6E8A-4147-A177-3AD203B41FA5}">
                      <a16:colId xmlns:a16="http://schemas.microsoft.com/office/drawing/2014/main" val="1267501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Показатель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Норматив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4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Запах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Не более 2 баллов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9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Привкус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Не более 2 баллов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90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Цветность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Не более 20 градусов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8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Мутность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Не более 2,6 ЕМФ (по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формазину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9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Общая минерализация сухой остаток)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Не более 1000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мг/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куб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Жесткость общая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7 мг-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куб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60622"/>
                  </a:ext>
                </a:extLst>
              </a:tr>
            </a:tbl>
          </a:graphicData>
        </a:graphic>
      </p:graphicFrame>
      <p:graphicFrame>
        <p:nvGraphicFramePr>
          <p:cNvPr id="10" name="Таблица 8">
            <a:extLst>
              <a:ext uri="{FF2B5EF4-FFF2-40B4-BE49-F238E27FC236}">
                <a16:creationId xmlns:a16="http://schemas.microsoft.com/office/drawing/2014/main" id="{96063777-5370-4C24-921E-B9D7BEEC3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196532"/>
              </p:ext>
            </p:extLst>
          </p:nvPr>
        </p:nvGraphicFramePr>
        <p:xfrm>
          <a:off x="6302477" y="3241939"/>
          <a:ext cx="5299587" cy="3408678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2367983">
                  <a:extLst>
                    <a:ext uri="{9D8B030D-6E8A-4147-A177-3AD203B41FA5}">
                      <a16:colId xmlns:a16="http://schemas.microsoft.com/office/drawing/2014/main" val="3994412186"/>
                    </a:ext>
                  </a:extLst>
                </a:gridCol>
                <a:gridCol w="2931604">
                  <a:extLst>
                    <a:ext uri="{9D8B030D-6E8A-4147-A177-3AD203B41FA5}">
                      <a16:colId xmlns:a16="http://schemas.microsoft.com/office/drawing/2014/main" val="1267501171"/>
                    </a:ext>
                  </a:extLst>
                </a:gridCol>
              </a:tblGrid>
              <a:tr h="37874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Показатель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Норматив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48191"/>
                  </a:ext>
                </a:extLst>
              </a:tr>
              <a:tr h="94685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Общее микробное число (ОМЧ) (37 +/- 1,0) 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50 КОЕ/ см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99832"/>
                  </a:ext>
                </a:extLst>
              </a:tr>
              <a:tr h="94685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Обобщенные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колиформные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бактерии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Отсутствие в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см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90462"/>
                  </a:ext>
                </a:extLst>
              </a:tr>
              <a:tr h="378742"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Escherichia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coli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(E.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coli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Отсутствие в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см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81033"/>
                  </a:ext>
                </a:extLst>
              </a:tr>
              <a:tr h="37874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Энтерококки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Отсутствие в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см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96984"/>
                  </a:ext>
                </a:extLst>
              </a:tr>
              <a:tr h="378742"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Колифаги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Отсутствие в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см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9496"/>
                  </a:ext>
                </a:extLst>
              </a:tr>
            </a:tbl>
          </a:graphicData>
        </a:graphic>
      </p:graphicFrame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677C7044-CA96-4EB2-A7B9-975FFA5FD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64045"/>
              </p:ext>
            </p:extLst>
          </p:nvPr>
        </p:nvGraphicFramePr>
        <p:xfrm>
          <a:off x="688258" y="2871100"/>
          <a:ext cx="5299587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587">
                  <a:extLst>
                    <a:ext uri="{9D8B030D-6E8A-4147-A177-3AD203B41FA5}">
                      <a16:colId xmlns:a16="http://schemas.microsoft.com/office/drawing/2014/main" val="344384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70C0"/>
                          </a:solidFill>
                        </a:rPr>
                        <a:t>Органолептические и химические показатели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215235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4CA19BD3-AFE9-434E-AE26-E86FE39B0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658987"/>
              </p:ext>
            </p:extLst>
          </p:nvPr>
        </p:nvGraphicFramePr>
        <p:xfrm>
          <a:off x="6302477" y="2871100"/>
          <a:ext cx="5299587" cy="39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99587">
                  <a:extLst>
                    <a:ext uri="{9D8B030D-6E8A-4147-A177-3AD203B41FA5}">
                      <a16:colId xmlns:a16="http://schemas.microsoft.com/office/drawing/2014/main" val="344384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Микробиологические показатели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215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68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220B7D-175A-4DDF-A16E-C548DD85C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3" y="3459114"/>
            <a:ext cx="11043241" cy="296626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AA3610A-FBB5-4A90-A8B7-A2282CDA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3" y="432620"/>
            <a:ext cx="4933335" cy="27923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0" dirty="0">
                <a:effectLst/>
              </a:rPr>
              <a:t>Система приточно-вытяжной вентиляции</a:t>
            </a:r>
            <a:r>
              <a:rPr lang="ru-RU" sz="2400" b="0" i="0" dirty="0">
                <a:effectLst/>
              </a:rPr>
              <a:t> </a:t>
            </a:r>
            <a:r>
              <a:rPr lang="ru-RU" sz="2400" b="1" i="0" dirty="0">
                <a:effectLst/>
              </a:rPr>
              <a:t>производственных помещений</a:t>
            </a:r>
            <a:r>
              <a:rPr lang="ru-RU" sz="2400" b="0" i="0" dirty="0">
                <a:effectLst/>
              </a:rPr>
              <a:t> должна быть оборудована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отдельно</a:t>
            </a:r>
            <a:r>
              <a:rPr lang="ru-RU" sz="2400" b="0" i="0" dirty="0">
                <a:effectLst/>
              </a:rPr>
              <a:t> от систем вентиляции помещений, </a:t>
            </a:r>
            <a:r>
              <a:rPr lang="ru-RU" sz="2400" b="1" i="0" dirty="0">
                <a:effectLst/>
              </a:rPr>
              <a:t>не связанных с организацией питания, включая санитарно-бытовые помещения.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E3008-E67F-49A1-BA12-6D4E9FC28EF0}"/>
              </a:ext>
            </a:extLst>
          </p:cNvPr>
          <p:cNvSpPr txBox="1"/>
          <p:nvPr/>
        </p:nvSpPr>
        <p:spPr>
          <a:xfrm>
            <a:off x="5840361" y="431174"/>
            <a:ext cx="59386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b="1" i="0" dirty="0">
                <a:effectLst/>
              </a:rPr>
              <a:t>Зоны (участки) </a:t>
            </a:r>
            <a:r>
              <a:rPr lang="ru-RU" sz="2400" b="0" i="0" dirty="0">
                <a:effectLst/>
              </a:rPr>
              <a:t>и (или) размещенное в них оборудование, </a:t>
            </a:r>
            <a:r>
              <a:rPr lang="ru-RU" sz="2400" b="1" i="0" dirty="0">
                <a:effectLst/>
              </a:rPr>
              <a:t>являющееся источниками</a:t>
            </a:r>
            <a:r>
              <a:rPr lang="ru-RU" sz="2400" b="0" i="0" dirty="0">
                <a:effectLst/>
              </a:rPr>
              <a:t> выделения газов, пыли (мучной), влаги, тепла, должны быть оборудованы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локальными вытяжными системами</a:t>
            </a:r>
            <a:r>
              <a:rPr lang="ru-RU" sz="2400" b="0" i="0" dirty="0">
                <a:effectLst/>
              </a:rPr>
              <a:t>, присоединенными к системе вытяжной вентиляции производственных помещений, или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автономными вытяжными системами</a:t>
            </a:r>
            <a:r>
              <a:rPr lang="ru-RU" sz="2400" b="0" i="0" dirty="0">
                <a:effectLst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0170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3211</Words>
  <Application>Microsoft Office PowerPoint</Application>
  <PresentationFormat>Широкоэкранный</PresentationFormat>
  <Paragraphs>193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Тема Office</vt:lpstr>
      <vt:lpstr>Организация питания в условиях СанПиН 2.3/2.4.3590-20 "Санитарно-эпидемиологические требования к организации общественного питания населения"</vt:lpstr>
      <vt:lpstr>Общие санитарно-эпидемиологические требования  к предприятиям общественного питания,  направленные на предотвращение вредного воздействия факторов среды обитания</vt:lpstr>
      <vt:lpstr>Прием пищевой продукции,  в том числе продовольственного сырья, на предприятие общественного питания должен осуществляться при наличии маркировки и товаросопроводительной документации, сведений об оценке (подтверждении) соответствия, предусмотренных в том числе техническими регламентами.</vt:lpstr>
      <vt:lpstr>Презентация PowerPoint</vt:lpstr>
      <vt:lpstr>В предприятиях общественного питания должна обеспечиваться последовательность (поточность) технологических процессов, исключающих:</vt:lpstr>
      <vt:lpstr>Презентация PowerPoint</vt:lpstr>
      <vt:lpstr>Предприятия общественного питания для приготовления пищи должны быть оснащены: </vt:lpstr>
      <vt:lpstr>Презентация PowerPoint</vt:lpstr>
      <vt:lpstr>Презентация PowerPoint</vt:lpstr>
      <vt:lpstr>Предприятия общественного питания должны быть оборудованы исправными системами: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Лица, поступающие на работу в организации общественного питания, должны соответствовать требованиям: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исключения риска микробиологического и паразитарного загрязнения пищевой продукции  работники предприятий общественного питания обязаны:</vt:lpstr>
      <vt:lpstr>Для предотвращения размножения патогенных микроорганизмов  не допускается: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Меню должно предусматривать распределение блюд, кулинарных, мучных, кондитерских и хлебобулочных изделий по отдельным приемам пищи (завтрак, второй завтрак, обед, полдник, ужин, второй ужин) с учетом следующего:</vt:lpstr>
      <vt:lpstr>Презентация PowerPoint</vt:lpstr>
      <vt:lpstr>Презентация PowerPoint</vt:lpstr>
      <vt:lpstr>Презентация PowerPoint</vt:lpstr>
      <vt:lpstr>Презентация PowerPoint</vt:lpstr>
      <vt:lpstr>В целях контроля за качеством и безопасностью приготовленной пищевой продукции на пищеблоках должна отбираться суточная проба от каждой партии приготовленной пищевой продукции.</vt:lpstr>
      <vt:lpstr>При организации дополнительного питания детей в детских организациях должны соблюдаться следующие требования:</vt:lpstr>
      <vt:lpstr>Питьевой режим в детских организациях, а также при проведении массовых мероприятий с участием детей должен соблюдаться с соблюдением следующих требований:</vt:lpstr>
      <vt:lpstr>Питьевой режим в детских организациях, а также при проведении массовых мероприятий с участием детей должен соблюдаться с соблюдением следующих требований:</vt:lpstr>
      <vt:lpstr>Допускается организация питьевого режима с использованием кипяченой питьевой воды, при условии соблюдения следующих требований: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на тему:  Организация питания в условиях СанПиН 2.3/2.4.3590-20 "Санитарно-эпидемиологические требования к организации общественного питания населения"</dc:title>
  <dc:creator>Иван Анатольевич</dc:creator>
  <cp:lastModifiedBy>Игорь Витальевич</cp:lastModifiedBy>
  <cp:revision>196</cp:revision>
  <dcterms:created xsi:type="dcterms:W3CDTF">2026-01-16T10:23:34Z</dcterms:created>
  <dcterms:modified xsi:type="dcterms:W3CDTF">2026-01-21T09:17:07Z</dcterms:modified>
</cp:coreProperties>
</file>